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9"/>
  </p:notesMasterIdLst>
  <p:sldIdLst>
    <p:sldId id="256" r:id="rId2"/>
    <p:sldId id="336" r:id="rId3"/>
    <p:sldId id="434" r:id="rId4"/>
    <p:sldId id="435" r:id="rId5"/>
    <p:sldId id="436" r:id="rId6"/>
    <p:sldId id="462" r:id="rId7"/>
    <p:sldId id="456" r:id="rId8"/>
    <p:sldId id="437" r:id="rId9"/>
    <p:sldId id="438" r:id="rId10"/>
    <p:sldId id="472" r:id="rId11"/>
    <p:sldId id="339" r:id="rId12"/>
    <p:sldId id="281" r:id="rId13"/>
    <p:sldId id="454" r:id="rId14"/>
    <p:sldId id="455" r:id="rId15"/>
    <p:sldId id="473" r:id="rId16"/>
    <p:sldId id="283" r:id="rId17"/>
    <p:sldId id="471" r:id="rId18"/>
    <p:sldId id="284" r:id="rId19"/>
    <p:sldId id="285" r:id="rId20"/>
    <p:sldId id="474" r:id="rId21"/>
    <p:sldId id="410" r:id="rId22"/>
    <p:sldId id="411" r:id="rId23"/>
    <p:sldId id="412" r:id="rId24"/>
    <p:sldId id="413" r:id="rId25"/>
    <p:sldId id="470" r:id="rId26"/>
    <p:sldId id="457" r:id="rId27"/>
    <p:sldId id="458" r:id="rId28"/>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p:scale>
          <a:sx n="70" d="100"/>
          <a:sy n="70" d="100"/>
        </p:scale>
        <p:origin x="-1164" y="-264"/>
      </p:cViewPr>
      <p:guideLst>
        <p:guide orient="horz" pos="2160"/>
        <p:guide pos="2880"/>
      </p:guideLst>
    </p:cSldViewPr>
  </p:slideViewPr>
  <p:outlineViewPr>
    <p:cViewPr>
      <p:scale>
        <a:sx n="33" d="100"/>
        <a:sy n="33" d="100"/>
      </p:scale>
      <p:origin x="0" y="0"/>
    </p:cViewPr>
    <p:sldLst>
      <p:sld r:id="rId1" collapse="1"/>
    </p:sldLst>
  </p:outlineViewPr>
  <p:notesTextViewPr>
    <p:cViewPr>
      <p:scale>
        <a:sx n="75" d="100"/>
        <a:sy n="75"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1.wmf"/><Relationship Id="rId7" Type="http://schemas.openxmlformats.org/officeDocument/2006/relationships/image" Target="../media/image32.wmf"/><Relationship Id="rId2" Type="http://schemas.openxmlformats.org/officeDocument/2006/relationships/image" Target="../media/image26.wmf"/><Relationship Id="rId1" Type="http://schemas.openxmlformats.org/officeDocument/2006/relationships/image" Target="../media/image27.wmf"/><Relationship Id="rId6" Type="http://schemas.openxmlformats.org/officeDocument/2006/relationships/image" Target="../media/image8.wmf"/><Relationship Id="rId5" Type="http://schemas.openxmlformats.org/officeDocument/2006/relationships/image" Target="../media/image2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17.wmf"/><Relationship Id="rId4"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41987"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2772" name="Rectangle 4"/>
          <p:cNvSpPr>
            <a:spLocks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41989"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990"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41991"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B5DEA0CB-98E8-4C84-80A5-27DFCC67225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B5DEA0CB-98E8-4C84-80A5-27DFCC67225A}"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Primbs/Investment Science</a:t>
            </a:r>
          </a:p>
        </p:txBody>
      </p:sp>
      <p:sp>
        <p:nvSpPr>
          <p:cNvPr id="6" name="Rectangle 6"/>
          <p:cNvSpPr>
            <a:spLocks noGrp="1" noChangeArrowheads="1"/>
          </p:cNvSpPr>
          <p:nvPr>
            <p:ph type="sldNum" sz="quarter" idx="12"/>
          </p:nvPr>
        </p:nvSpPr>
        <p:spPr>
          <a:ln/>
        </p:spPr>
        <p:txBody>
          <a:bodyPr/>
          <a:lstStyle>
            <a:lvl1pPr>
              <a:defRPr/>
            </a:lvl1pPr>
          </a:lstStyle>
          <a:p>
            <a:pPr>
              <a:defRPr/>
            </a:pPr>
            <a:fld id="{5AF1699C-679F-49B4-9557-D24DCE0B38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Primbs/Investment Science</a:t>
            </a:r>
          </a:p>
        </p:txBody>
      </p:sp>
      <p:sp>
        <p:nvSpPr>
          <p:cNvPr id="6" name="Rectangle 6"/>
          <p:cNvSpPr>
            <a:spLocks noGrp="1" noChangeArrowheads="1"/>
          </p:cNvSpPr>
          <p:nvPr>
            <p:ph type="sldNum" sz="quarter" idx="12"/>
          </p:nvPr>
        </p:nvSpPr>
        <p:spPr>
          <a:ln/>
        </p:spPr>
        <p:txBody>
          <a:bodyPr/>
          <a:lstStyle>
            <a:lvl1pPr>
              <a:defRPr/>
            </a:lvl1pPr>
          </a:lstStyle>
          <a:p>
            <a:pPr>
              <a:defRPr/>
            </a:pPr>
            <a:fld id="{F3C5D210-354D-49F5-B841-036E4C1FF5D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Primbs/Investment Science</a:t>
            </a:r>
          </a:p>
        </p:txBody>
      </p:sp>
      <p:sp>
        <p:nvSpPr>
          <p:cNvPr id="6" name="Rectangle 6"/>
          <p:cNvSpPr>
            <a:spLocks noGrp="1" noChangeArrowheads="1"/>
          </p:cNvSpPr>
          <p:nvPr>
            <p:ph type="sldNum" sz="quarter" idx="12"/>
          </p:nvPr>
        </p:nvSpPr>
        <p:spPr>
          <a:ln/>
        </p:spPr>
        <p:txBody>
          <a:bodyPr/>
          <a:lstStyle>
            <a:lvl1pPr>
              <a:defRPr/>
            </a:lvl1pPr>
          </a:lstStyle>
          <a:p>
            <a:pPr>
              <a:defRPr/>
            </a:pPr>
            <a:fld id="{C37646B5-585F-4DBF-A341-22372FD9131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38100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38100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a:t>Primbs/Investment Science</a:t>
            </a:r>
          </a:p>
        </p:txBody>
      </p:sp>
      <p:sp>
        <p:nvSpPr>
          <p:cNvPr id="8" name="Rectangle 6"/>
          <p:cNvSpPr>
            <a:spLocks noGrp="1" noChangeArrowheads="1"/>
          </p:cNvSpPr>
          <p:nvPr>
            <p:ph type="sldNum" sz="quarter" idx="12"/>
          </p:nvPr>
        </p:nvSpPr>
        <p:spPr>
          <a:ln/>
        </p:spPr>
        <p:txBody>
          <a:bodyPr/>
          <a:lstStyle>
            <a:lvl1pPr>
              <a:defRPr/>
            </a:lvl1pPr>
          </a:lstStyle>
          <a:p>
            <a:pPr>
              <a:defRPr/>
            </a:pPr>
            <a:fld id="{18844657-57BD-4B32-819C-A272042CD1C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Primbs/Investment Science</a:t>
            </a:r>
          </a:p>
        </p:txBody>
      </p:sp>
      <p:sp>
        <p:nvSpPr>
          <p:cNvPr id="6" name="Rectangle 6"/>
          <p:cNvSpPr>
            <a:spLocks noGrp="1" noChangeArrowheads="1"/>
          </p:cNvSpPr>
          <p:nvPr>
            <p:ph type="sldNum" sz="quarter" idx="12"/>
          </p:nvPr>
        </p:nvSpPr>
        <p:spPr>
          <a:ln/>
        </p:spPr>
        <p:txBody>
          <a:bodyPr/>
          <a:lstStyle>
            <a:lvl1pPr>
              <a:defRPr/>
            </a:lvl1pPr>
          </a:lstStyle>
          <a:p>
            <a:pPr>
              <a:defRPr/>
            </a:pPr>
            <a:fld id="{5C16C1DE-9D21-4A7A-8E24-EAC9E5216C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Primbs/Investment Science</a:t>
            </a:r>
          </a:p>
        </p:txBody>
      </p:sp>
      <p:sp>
        <p:nvSpPr>
          <p:cNvPr id="6" name="Rectangle 6"/>
          <p:cNvSpPr>
            <a:spLocks noGrp="1" noChangeArrowheads="1"/>
          </p:cNvSpPr>
          <p:nvPr>
            <p:ph type="sldNum" sz="quarter" idx="12"/>
          </p:nvPr>
        </p:nvSpPr>
        <p:spPr>
          <a:ln/>
        </p:spPr>
        <p:txBody>
          <a:bodyPr/>
          <a:lstStyle>
            <a:lvl1pPr>
              <a:defRPr/>
            </a:lvl1pPr>
          </a:lstStyle>
          <a:p>
            <a:pPr>
              <a:defRPr/>
            </a:pPr>
            <a:fld id="{4D7F7A0F-3D14-4ED5-A7DD-3DCD9A7D08C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Primbs/Investment Science</a:t>
            </a:r>
          </a:p>
        </p:txBody>
      </p:sp>
      <p:sp>
        <p:nvSpPr>
          <p:cNvPr id="7" name="Rectangle 6"/>
          <p:cNvSpPr>
            <a:spLocks noGrp="1" noChangeArrowheads="1"/>
          </p:cNvSpPr>
          <p:nvPr>
            <p:ph type="sldNum" sz="quarter" idx="12"/>
          </p:nvPr>
        </p:nvSpPr>
        <p:spPr>
          <a:ln/>
        </p:spPr>
        <p:txBody>
          <a:bodyPr/>
          <a:lstStyle>
            <a:lvl1pPr>
              <a:defRPr/>
            </a:lvl1pPr>
          </a:lstStyle>
          <a:p>
            <a:pPr>
              <a:defRPr/>
            </a:pPr>
            <a:fld id="{51912702-BD2E-421F-AF8E-BECA40D01E5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Primbs/Investment Science</a:t>
            </a:r>
          </a:p>
        </p:txBody>
      </p:sp>
      <p:sp>
        <p:nvSpPr>
          <p:cNvPr id="9" name="Rectangle 6"/>
          <p:cNvSpPr>
            <a:spLocks noGrp="1" noChangeArrowheads="1"/>
          </p:cNvSpPr>
          <p:nvPr>
            <p:ph type="sldNum" sz="quarter" idx="12"/>
          </p:nvPr>
        </p:nvSpPr>
        <p:spPr>
          <a:ln/>
        </p:spPr>
        <p:txBody>
          <a:bodyPr/>
          <a:lstStyle>
            <a:lvl1pPr>
              <a:defRPr/>
            </a:lvl1pPr>
          </a:lstStyle>
          <a:p>
            <a:pPr>
              <a:defRPr/>
            </a:pPr>
            <a:fld id="{F0FA2EBE-D7BE-4412-946A-033905372ED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Primbs/Investment Science</a:t>
            </a:r>
          </a:p>
        </p:txBody>
      </p:sp>
      <p:sp>
        <p:nvSpPr>
          <p:cNvPr id="5" name="Rectangle 6"/>
          <p:cNvSpPr>
            <a:spLocks noGrp="1" noChangeArrowheads="1"/>
          </p:cNvSpPr>
          <p:nvPr>
            <p:ph type="sldNum" sz="quarter" idx="12"/>
          </p:nvPr>
        </p:nvSpPr>
        <p:spPr>
          <a:ln/>
        </p:spPr>
        <p:txBody>
          <a:bodyPr/>
          <a:lstStyle>
            <a:lvl1pPr>
              <a:defRPr/>
            </a:lvl1pPr>
          </a:lstStyle>
          <a:p>
            <a:pPr>
              <a:defRPr/>
            </a:pPr>
            <a:fld id="{9FCC4AE8-D238-495A-AF32-9EFE5EA139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Primbs/Investment Science</a:t>
            </a:r>
          </a:p>
        </p:txBody>
      </p:sp>
      <p:sp>
        <p:nvSpPr>
          <p:cNvPr id="4" name="Rectangle 6"/>
          <p:cNvSpPr>
            <a:spLocks noGrp="1" noChangeArrowheads="1"/>
          </p:cNvSpPr>
          <p:nvPr>
            <p:ph type="sldNum" sz="quarter" idx="12"/>
          </p:nvPr>
        </p:nvSpPr>
        <p:spPr>
          <a:ln/>
        </p:spPr>
        <p:txBody>
          <a:bodyPr/>
          <a:lstStyle>
            <a:lvl1pPr>
              <a:defRPr/>
            </a:lvl1pPr>
          </a:lstStyle>
          <a:p>
            <a:pPr>
              <a:defRPr/>
            </a:pPr>
            <a:fld id="{01CF8B1E-5820-44E0-A619-30F05D0BFCD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Primbs/Investment Science</a:t>
            </a:r>
          </a:p>
        </p:txBody>
      </p:sp>
      <p:sp>
        <p:nvSpPr>
          <p:cNvPr id="7" name="Rectangle 6"/>
          <p:cNvSpPr>
            <a:spLocks noGrp="1" noChangeArrowheads="1"/>
          </p:cNvSpPr>
          <p:nvPr>
            <p:ph type="sldNum" sz="quarter" idx="12"/>
          </p:nvPr>
        </p:nvSpPr>
        <p:spPr>
          <a:ln/>
        </p:spPr>
        <p:txBody>
          <a:bodyPr/>
          <a:lstStyle>
            <a:lvl1pPr>
              <a:defRPr/>
            </a:lvl1pPr>
          </a:lstStyle>
          <a:p>
            <a:pPr>
              <a:defRPr/>
            </a:pPr>
            <a:fld id="{0093D08B-02A5-455C-AB32-7EA553CAA93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Primbs/Investment Science</a:t>
            </a:r>
          </a:p>
        </p:txBody>
      </p:sp>
      <p:sp>
        <p:nvSpPr>
          <p:cNvPr id="7" name="Rectangle 6"/>
          <p:cNvSpPr>
            <a:spLocks noGrp="1" noChangeArrowheads="1"/>
          </p:cNvSpPr>
          <p:nvPr>
            <p:ph type="sldNum" sz="quarter" idx="12"/>
          </p:nvPr>
        </p:nvSpPr>
        <p:spPr>
          <a:ln/>
        </p:spPr>
        <p:txBody>
          <a:bodyPr/>
          <a:lstStyle>
            <a:lvl1pPr>
              <a:defRPr/>
            </a:lvl1pPr>
          </a:lstStyle>
          <a:p>
            <a:pPr>
              <a:defRPr/>
            </a:pPr>
            <a:fld id="{8B94E13E-9A80-4D48-88CE-2EDBE80FEDF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685800" y="228600"/>
            <a:ext cx="7772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411"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0" name="Rectangle 4"/>
          <p:cNvSpPr>
            <a:spLocks noGrp="1" noChangeArrowheads="1"/>
          </p:cNvSpPr>
          <p:nvPr>
            <p:ph type="dt" sz="half" idx="2"/>
          </p:nvPr>
        </p:nvSpPr>
        <p:spPr bwMode="auto">
          <a:xfrm>
            <a:off x="3962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39941" name="Rectangle 5"/>
          <p:cNvSpPr>
            <a:spLocks noGrp="1" noChangeArrowheads="1"/>
          </p:cNvSpPr>
          <p:nvPr>
            <p:ph type="ftr" sz="quarter" idx="3"/>
          </p:nvPr>
        </p:nvSpPr>
        <p:spPr bwMode="auto">
          <a:xfrm>
            <a:off x="76200" y="6400800"/>
            <a:ext cx="2438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Times New Roman" pitchFamily="18" charset="0"/>
              </a:defRPr>
            </a:lvl1pPr>
          </a:lstStyle>
          <a:p>
            <a:pPr>
              <a:defRPr/>
            </a:pPr>
            <a:r>
              <a:rPr lang="en-US"/>
              <a:t>Primbs/Investment Science</a:t>
            </a:r>
          </a:p>
        </p:txBody>
      </p:sp>
      <p:sp>
        <p:nvSpPr>
          <p:cNvPr id="39942" name="Rectangle 6"/>
          <p:cNvSpPr>
            <a:spLocks noGrp="1" noChangeArrowheads="1"/>
          </p:cNvSpPr>
          <p:nvPr>
            <p:ph type="sldNum" sz="quarter" idx="4"/>
          </p:nvPr>
        </p:nvSpPr>
        <p:spPr bwMode="auto">
          <a:xfrm>
            <a:off x="7086600" y="64008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Times New Roman" pitchFamily="18" charset="0"/>
              </a:defRPr>
            </a:lvl1pPr>
          </a:lstStyle>
          <a:p>
            <a:pPr>
              <a:defRPr/>
            </a:pPr>
            <a:fld id="{FF27BFF8-771B-4976-9790-7D08A1A54E9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fontAlgn="base">
        <a:spcBef>
          <a:spcPct val="0"/>
        </a:spcBef>
        <a:spcAft>
          <a:spcPct val="0"/>
        </a:spcAft>
        <a:defRPr sz="4000">
          <a:solidFill>
            <a:schemeClr val="tx2"/>
          </a:solidFill>
          <a:latin typeface="Times New Roman" pitchFamily="18" charset="0"/>
        </a:defRPr>
      </a:lvl6pPr>
      <a:lvl7pPr marL="914400" algn="ctr" rtl="0" fontAlgn="base">
        <a:spcBef>
          <a:spcPct val="0"/>
        </a:spcBef>
        <a:spcAft>
          <a:spcPct val="0"/>
        </a:spcAft>
        <a:defRPr sz="4000">
          <a:solidFill>
            <a:schemeClr val="tx2"/>
          </a:solidFill>
          <a:latin typeface="Times New Roman" pitchFamily="18" charset="0"/>
        </a:defRPr>
      </a:lvl7pPr>
      <a:lvl8pPr marL="1371600" algn="ctr" rtl="0" fontAlgn="base">
        <a:spcBef>
          <a:spcPct val="0"/>
        </a:spcBef>
        <a:spcAft>
          <a:spcPct val="0"/>
        </a:spcAft>
        <a:defRPr sz="4000">
          <a:solidFill>
            <a:schemeClr val="tx2"/>
          </a:solidFill>
          <a:latin typeface="Times New Roman" pitchFamily="18" charset="0"/>
        </a:defRPr>
      </a:lvl8pPr>
      <a:lvl9pPr marL="1828800" algn="ctr" rtl="0" fontAlgn="base">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Microsoft_Office_Excel_97-2003_Worksheet1.xls"/></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oleObject" Target="../embeddings/oleObject10.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oleObject" Target="../embeddings/oleObject14.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17.xml"/><Relationship Id="rId7" Type="http://schemas.openxmlformats.org/officeDocument/2006/relationships/oleObject" Target="../embeddings/oleObject18.bin"/><Relationship Id="rId2" Type="http://schemas.openxmlformats.org/officeDocument/2006/relationships/slideLayout" Target="../slideLayouts/slideLayout12.xml"/><Relationship Id="rId1" Type="http://schemas.openxmlformats.org/officeDocument/2006/relationships/vmlDrawing" Target="../drawings/vmlDrawing9.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vmlDrawing" Target="../drawings/vmlDrawing10.vml"/><Relationship Id="rId4" Type="http://schemas.openxmlformats.org/officeDocument/2006/relationships/oleObject" Target="../embeddings/oleObject20.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6.xml"/><Relationship Id="rId1" Type="http://schemas.openxmlformats.org/officeDocument/2006/relationships/vmlDrawing" Target="../drawings/vmlDrawing12.vml"/><Relationship Id="rId4" Type="http://schemas.openxmlformats.org/officeDocument/2006/relationships/oleObject" Target="../embeddings/oleObject24.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vmlDrawing" Target="../drawings/vmlDrawing13.vml"/><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vmlDrawing" Target="../drawings/vmlDrawing14.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32.bin"/><Relationship Id="rId5" Type="http://schemas.openxmlformats.org/officeDocument/2006/relationships/oleObject" Target="../embeddings/oleObject31.bin"/><Relationship Id="rId4" Type="http://schemas.openxmlformats.org/officeDocument/2006/relationships/oleObject" Target="../embeddings/oleObject30.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notesSlide" Target="../notesSlides/notesSlide27.xml"/><Relationship Id="rId7" Type="http://schemas.openxmlformats.org/officeDocument/2006/relationships/oleObject" Target="../embeddings/oleObject36.bin"/><Relationship Id="rId2" Type="http://schemas.openxmlformats.org/officeDocument/2006/relationships/slideLayout" Target="../slideLayouts/slideLayout6.xml"/><Relationship Id="rId1" Type="http://schemas.openxmlformats.org/officeDocument/2006/relationships/vmlDrawing" Target="../drawings/vmlDrawing16.vml"/><Relationship Id="rId6" Type="http://schemas.openxmlformats.org/officeDocument/2006/relationships/oleObject" Target="../embeddings/oleObject35.bin"/><Relationship Id="rId5" Type="http://schemas.openxmlformats.org/officeDocument/2006/relationships/oleObject" Target="../embeddings/oleObject34.bin"/><Relationship Id="rId10" Type="http://schemas.openxmlformats.org/officeDocument/2006/relationships/oleObject" Target="../embeddings/oleObject39.bin"/><Relationship Id="rId4" Type="http://schemas.openxmlformats.org/officeDocument/2006/relationships/oleObject" Target="../embeddings/oleObject33.bin"/><Relationship Id="rId9" Type="http://schemas.openxmlformats.org/officeDocument/2006/relationships/oleObject" Target="../embeddings/oleObject38.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p:spPr>
        <p:txBody>
          <a:bodyPr/>
          <a:lstStyle/>
          <a:p>
            <a:endParaRPr lang="en-US" dirty="0" smtClean="0"/>
          </a:p>
        </p:txBody>
      </p:sp>
      <p:sp>
        <p:nvSpPr>
          <p:cNvPr id="18435" name="Slide Number Placeholder 5"/>
          <p:cNvSpPr>
            <a:spLocks noGrp="1"/>
          </p:cNvSpPr>
          <p:nvPr>
            <p:ph type="sldNum" sz="quarter" idx="12"/>
          </p:nvPr>
        </p:nvSpPr>
        <p:spPr>
          <a:noFill/>
        </p:spPr>
        <p:txBody>
          <a:bodyPr/>
          <a:lstStyle/>
          <a:p>
            <a:fld id="{F6D82CB3-DB09-4927-ACDC-B468C5DC56BE}" type="slidenum">
              <a:rPr lang="en-US" smtClean="0"/>
              <a:pPr/>
              <a:t>1</a:t>
            </a:fld>
            <a:endParaRPr lang="en-US" smtClean="0"/>
          </a:p>
        </p:txBody>
      </p:sp>
      <p:sp>
        <p:nvSpPr>
          <p:cNvPr id="18436" name="Rectangle 1026"/>
          <p:cNvSpPr>
            <a:spLocks noGrp="1" noChangeArrowheads="1"/>
          </p:cNvSpPr>
          <p:nvPr>
            <p:ph type="ctrTitle"/>
          </p:nvPr>
        </p:nvSpPr>
        <p:spPr>
          <a:xfrm>
            <a:off x="685800" y="2286000"/>
            <a:ext cx="7772400" cy="1143000"/>
          </a:xfrm>
        </p:spPr>
        <p:txBody>
          <a:bodyPr/>
          <a:lstStyle/>
          <a:p>
            <a:pPr eaLnBrk="1" hangingPunct="1"/>
            <a:r>
              <a:rPr lang="en-US" dirty="0" smtClean="0"/>
              <a:t>Bond Duration</a:t>
            </a:r>
            <a:endParaRPr lang="en-US" dirty="0" smtClean="0"/>
          </a:p>
        </p:txBody>
      </p:sp>
      <p:sp>
        <p:nvSpPr>
          <p:cNvPr id="18437" name="Text Box 1030"/>
          <p:cNvSpPr txBox="1">
            <a:spLocks noChangeArrowheads="1"/>
          </p:cNvSpPr>
          <p:nvPr/>
        </p:nvSpPr>
        <p:spPr bwMode="auto">
          <a:xfrm>
            <a:off x="2120900" y="3900488"/>
            <a:ext cx="184731" cy="400110"/>
          </a:xfrm>
          <a:prstGeom prst="rect">
            <a:avLst/>
          </a:prstGeom>
          <a:noFill/>
          <a:ln w="9525">
            <a:noFill/>
            <a:miter lim="800000"/>
            <a:headEnd/>
            <a:tailEnd/>
          </a:ln>
        </p:spPr>
        <p:txBody>
          <a:bodyPr wrap="none">
            <a:spAutoFit/>
          </a:bodyPr>
          <a:lstStyle/>
          <a:p>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2"/>
          <p:cNvSpPr>
            <a:spLocks noGrp="1"/>
          </p:cNvSpPr>
          <p:nvPr>
            <p:ph type="ftr" sz="quarter" idx="11"/>
          </p:nvPr>
        </p:nvSpPr>
        <p:spPr>
          <a:noFill/>
        </p:spPr>
        <p:txBody>
          <a:bodyPr/>
          <a:lstStyle/>
          <a:p>
            <a:endParaRPr lang="en-US" dirty="0" smtClean="0"/>
          </a:p>
        </p:txBody>
      </p:sp>
      <p:sp>
        <p:nvSpPr>
          <p:cNvPr id="24579" name="Slide Number Placeholder 3"/>
          <p:cNvSpPr>
            <a:spLocks noGrp="1"/>
          </p:cNvSpPr>
          <p:nvPr>
            <p:ph type="sldNum" sz="quarter" idx="12"/>
          </p:nvPr>
        </p:nvSpPr>
        <p:spPr>
          <a:noFill/>
        </p:spPr>
        <p:txBody>
          <a:bodyPr/>
          <a:lstStyle/>
          <a:p>
            <a:fld id="{3572D4EE-A9DC-4461-B614-553E584EB424}" type="slidenum">
              <a:rPr lang="en-US" smtClean="0"/>
              <a:pPr/>
              <a:t>10</a:t>
            </a:fld>
            <a:endParaRPr lang="en-US" smtClean="0"/>
          </a:p>
        </p:txBody>
      </p:sp>
      <p:sp>
        <p:nvSpPr>
          <p:cNvPr id="24580" name="Text Box 4"/>
          <p:cNvSpPr txBox="1">
            <a:spLocks noChangeArrowheads="1"/>
          </p:cNvSpPr>
          <p:nvPr/>
        </p:nvSpPr>
        <p:spPr bwMode="auto">
          <a:xfrm>
            <a:off x="5399088" y="1600200"/>
            <a:ext cx="2543175" cy="457200"/>
          </a:xfrm>
          <a:prstGeom prst="rect">
            <a:avLst/>
          </a:prstGeom>
          <a:noFill/>
          <a:ln w="9525">
            <a:noFill/>
            <a:miter lim="800000"/>
            <a:headEnd/>
            <a:tailEnd/>
          </a:ln>
        </p:spPr>
        <p:txBody>
          <a:bodyPr wrap="none">
            <a:spAutoFit/>
          </a:bodyPr>
          <a:lstStyle/>
          <a:p>
            <a:r>
              <a:rPr lang="en-US"/>
              <a:t>Macaulay Duration</a:t>
            </a:r>
          </a:p>
        </p:txBody>
      </p:sp>
      <p:sp>
        <p:nvSpPr>
          <p:cNvPr id="24581" name="Text Box 5"/>
          <p:cNvSpPr txBox="1">
            <a:spLocks noChangeArrowheads="1"/>
          </p:cNvSpPr>
          <p:nvPr/>
        </p:nvSpPr>
        <p:spPr bwMode="auto">
          <a:xfrm>
            <a:off x="5399088" y="3124200"/>
            <a:ext cx="1706562" cy="457200"/>
          </a:xfrm>
          <a:prstGeom prst="rect">
            <a:avLst/>
          </a:prstGeom>
          <a:noFill/>
          <a:ln w="9525">
            <a:noFill/>
            <a:miter lim="800000"/>
            <a:headEnd/>
            <a:tailEnd/>
          </a:ln>
        </p:spPr>
        <p:txBody>
          <a:bodyPr wrap="none">
            <a:spAutoFit/>
          </a:bodyPr>
          <a:lstStyle/>
          <a:p>
            <a:r>
              <a:rPr lang="en-US"/>
              <a:t>Connections</a:t>
            </a:r>
          </a:p>
        </p:txBody>
      </p:sp>
      <p:sp>
        <p:nvSpPr>
          <p:cNvPr id="82950" name="Text Box 6"/>
          <p:cNvSpPr txBox="1">
            <a:spLocks noChangeArrowheads="1"/>
          </p:cNvSpPr>
          <p:nvPr/>
        </p:nvSpPr>
        <p:spPr bwMode="auto">
          <a:xfrm>
            <a:off x="685800" y="2835275"/>
            <a:ext cx="1622425" cy="822325"/>
          </a:xfrm>
          <a:prstGeom prst="rect">
            <a:avLst/>
          </a:prstGeom>
          <a:noFill/>
          <a:ln w="9525">
            <a:noFill/>
            <a:miter lim="800000"/>
            <a:headEnd/>
            <a:tailEnd/>
          </a:ln>
          <a:effectLst/>
        </p:spPr>
        <p:txBody>
          <a:bodyPr wrap="none">
            <a:spAutoFit/>
          </a:bodyPr>
          <a:lstStyle/>
          <a:p>
            <a:pPr>
              <a:defRPr/>
            </a:pPr>
            <a:r>
              <a:rPr lang="en-US">
                <a:effectLst>
                  <a:outerShdw blurRad="38100" dist="38100" dir="2700000" algn="tl">
                    <a:srgbClr val="C0C0C0"/>
                  </a:outerShdw>
                </a:effectLst>
              </a:rPr>
              <a:t>Bond Price </a:t>
            </a:r>
            <a:br>
              <a:rPr lang="en-US">
                <a:effectLst>
                  <a:outerShdw blurRad="38100" dist="38100" dir="2700000" algn="tl">
                    <a:srgbClr val="C0C0C0"/>
                  </a:outerShdw>
                </a:effectLst>
              </a:rPr>
            </a:br>
            <a:r>
              <a:rPr lang="en-US">
                <a:effectLst>
                  <a:outerShdw blurRad="38100" dist="38100" dir="2700000" algn="tl">
                    <a:srgbClr val="C0C0C0"/>
                  </a:outerShdw>
                </a:effectLst>
              </a:rPr>
              <a:t>Sensitivity</a:t>
            </a:r>
          </a:p>
        </p:txBody>
      </p:sp>
      <p:sp>
        <p:nvSpPr>
          <p:cNvPr id="24583" name="Text Box 9"/>
          <p:cNvSpPr txBox="1">
            <a:spLocks noChangeArrowheads="1"/>
          </p:cNvSpPr>
          <p:nvPr/>
        </p:nvSpPr>
        <p:spPr bwMode="auto">
          <a:xfrm>
            <a:off x="5399088" y="2362200"/>
            <a:ext cx="3363912" cy="457200"/>
          </a:xfrm>
          <a:prstGeom prst="rect">
            <a:avLst/>
          </a:prstGeom>
          <a:noFill/>
          <a:ln w="9525">
            <a:noFill/>
            <a:miter lim="800000"/>
            <a:headEnd/>
            <a:tailEnd/>
          </a:ln>
        </p:spPr>
        <p:txBody>
          <a:bodyPr wrap="none">
            <a:spAutoFit/>
          </a:bodyPr>
          <a:lstStyle/>
          <a:p>
            <a:r>
              <a:rPr lang="en-US"/>
              <a:t>Modified Duration (yield)</a:t>
            </a:r>
          </a:p>
        </p:txBody>
      </p:sp>
      <p:sp>
        <p:nvSpPr>
          <p:cNvPr id="82954" name="Rectangle 10"/>
          <p:cNvSpPr>
            <a:spLocks noChangeArrowheads="1"/>
          </p:cNvSpPr>
          <p:nvPr/>
        </p:nvSpPr>
        <p:spPr bwMode="auto">
          <a:xfrm>
            <a:off x="5322888" y="2362200"/>
            <a:ext cx="3440112" cy="457200"/>
          </a:xfrm>
          <a:prstGeom prst="rect">
            <a:avLst/>
          </a:prstGeom>
          <a:noFill/>
          <a:ln w="9525">
            <a:solidFill>
              <a:schemeClr val="accent2"/>
            </a:solidFill>
            <a:miter lim="800000"/>
            <a:headEnd/>
            <a:tailEnd/>
          </a:ln>
        </p:spPr>
        <p:txBody>
          <a:bodyPr wrap="none" anchor="ctr"/>
          <a:lstStyle/>
          <a:p>
            <a:endParaRPr lang="en-US"/>
          </a:p>
        </p:txBody>
      </p:sp>
      <p:sp>
        <p:nvSpPr>
          <p:cNvPr id="24585" name="Text Box 14"/>
          <p:cNvSpPr txBox="1">
            <a:spLocks noChangeArrowheads="1"/>
          </p:cNvSpPr>
          <p:nvPr/>
        </p:nvSpPr>
        <p:spPr bwMode="auto">
          <a:xfrm>
            <a:off x="5399088" y="3810000"/>
            <a:ext cx="2797175" cy="457200"/>
          </a:xfrm>
          <a:prstGeom prst="rect">
            <a:avLst/>
          </a:prstGeom>
          <a:noFill/>
          <a:ln w="9525">
            <a:noFill/>
            <a:miter lim="800000"/>
            <a:headEnd/>
            <a:tailEnd/>
          </a:ln>
        </p:spPr>
        <p:txBody>
          <a:bodyPr wrap="none">
            <a:spAutoFit/>
          </a:bodyPr>
          <a:lstStyle/>
          <a:p>
            <a:r>
              <a:rPr lang="en-US"/>
              <a:t>Fisher-Weil Duration</a:t>
            </a:r>
          </a:p>
        </p:txBody>
      </p:sp>
      <p:sp>
        <p:nvSpPr>
          <p:cNvPr id="24586" name="Text Box 15"/>
          <p:cNvSpPr txBox="1">
            <a:spLocks noChangeArrowheads="1"/>
          </p:cNvSpPr>
          <p:nvPr/>
        </p:nvSpPr>
        <p:spPr bwMode="auto">
          <a:xfrm>
            <a:off x="5399088" y="4572000"/>
            <a:ext cx="3289300" cy="457200"/>
          </a:xfrm>
          <a:prstGeom prst="rect">
            <a:avLst/>
          </a:prstGeom>
          <a:noFill/>
          <a:ln w="9525">
            <a:noFill/>
            <a:miter lim="800000"/>
            <a:headEnd/>
            <a:tailEnd/>
          </a:ln>
        </p:spPr>
        <p:txBody>
          <a:bodyPr wrap="none">
            <a:spAutoFit/>
          </a:bodyPr>
          <a:lstStyle/>
          <a:p>
            <a:r>
              <a:rPr lang="en-US"/>
              <a:t>Quasi-Modified Duration</a:t>
            </a:r>
          </a:p>
        </p:txBody>
      </p:sp>
      <p:sp>
        <p:nvSpPr>
          <p:cNvPr id="24587" name="Text Box 17"/>
          <p:cNvSpPr txBox="1">
            <a:spLocks noChangeArrowheads="1"/>
          </p:cNvSpPr>
          <p:nvPr/>
        </p:nvSpPr>
        <p:spPr bwMode="auto">
          <a:xfrm>
            <a:off x="2714625" y="2362200"/>
            <a:ext cx="2238375" cy="457200"/>
          </a:xfrm>
          <a:prstGeom prst="rect">
            <a:avLst/>
          </a:prstGeom>
          <a:noFill/>
          <a:ln w="9525">
            <a:noFill/>
            <a:miter lim="800000"/>
            <a:headEnd/>
            <a:tailEnd/>
          </a:ln>
        </p:spPr>
        <p:txBody>
          <a:bodyPr wrap="none">
            <a:spAutoFit/>
          </a:bodyPr>
          <a:lstStyle/>
          <a:p>
            <a:r>
              <a:rPr lang="en-US"/>
              <a:t>Yield Sensitivity</a:t>
            </a:r>
          </a:p>
        </p:txBody>
      </p:sp>
      <p:sp>
        <p:nvSpPr>
          <p:cNvPr id="24588" name="Text Box 18"/>
          <p:cNvSpPr txBox="1">
            <a:spLocks noChangeArrowheads="1"/>
          </p:cNvSpPr>
          <p:nvPr/>
        </p:nvSpPr>
        <p:spPr bwMode="auto">
          <a:xfrm>
            <a:off x="2743200" y="3978275"/>
            <a:ext cx="2273300" cy="822325"/>
          </a:xfrm>
          <a:prstGeom prst="rect">
            <a:avLst/>
          </a:prstGeom>
          <a:noFill/>
          <a:ln w="9525">
            <a:noFill/>
            <a:miter lim="800000"/>
            <a:headEnd/>
            <a:tailEnd/>
          </a:ln>
        </p:spPr>
        <p:txBody>
          <a:bodyPr wrap="none">
            <a:spAutoFit/>
          </a:bodyPr>
          <a:lstStyle/>
          <a:p>
            <a:r>
              <a:rPr lang="en-US"/>
              <a:t>Spot Rate Curve </a:t>
            </a:r>
            <a:br>
              <a:rPr lang="en-US"/>
            </a:br>
            <a:r>
              <a:rPr lang="en-US"/>
              <a:t>Sensitivity</a:t>
            </a:r>
          </a:p>
        </p:txBody>
      </p:sp>
      <p:sp>
        <p:nvSpPr>
          <p:cNvPr id="24589" name="AutoShape 20"/>
          <p:cNvSpPr>
            <a:spLocks/>
          </p:cNvSpPr>
          <p:nvPr/>
        </p:nvSpPr>
        <p:spPr bwMode="auto">
          <a:xfrm>
            <a:off x="4953000" y="1447800"/>
            <a:ext cx="304800" cy="2209800"/>
          </a:xfrm>
          <a:prstGeom prst="leftBrace">
            <a:avLst>
              <a:gd name="adj1" fmla="val 60417"/>
              <a:gd name="adj2" fmla="val 50000"/>
            </a:avLst>
          </a:prstGeom>
          <a:noFill/>
          <a:ln w="9525">
            <a:solidFill>
              <a:schemeClr val="tx1"/>
            </a:solidFill>
            <a:round/>
            <a:headEnd/>
            <a:tailEnd/>
          </a:ln>
        </p:spPr>
        <p:txBody>
          <a:bodyPr wrap="none" anchor="ctr"/>
          <a:lstStyle/>
          <a:p>
            <a:endParaRPr lang="en-US"/>
          </a:p>
        </p:txBody>
      </p:sp>
      <p:sp>
        <p:nvSpPr>
          <p:cNvPr id="24590" name="AutoShape 21"/>
          <p:cNvSpPr>
            <a:spLocks/>
          </p:cNvSpPr>
          <p:nvPr/>
        </p:nvSpPr>
        <p:spPr bwMode="auto">
          <a:xfrm>
            <a:off x="4953000" y="3810000"/>
            <a:ext cx="304800" cy="1295400"/>
          </a:xfrm>
          <a:prstGeom prst="leftBrace">
            <a:avLst>
              <a:gd name="adj1" fmla="val 35417"/>
              <a:gd name="adj2" fmla="val 50000"/>
            </a:avLst>
          </a:prstGeom>
          <a:no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954"/>
                                        </p:tgtEl>
                                        <p:attrNameLst>
                                          <p:attrName>style.visibility</p:attrName>
                                        </p:attrNameLst>
                                      </p:cBhvr>
                                      <p:to>
                                        <p:strVal val="visible"/>
                                      </p:to>
                                    </p:set>
                                    <p:animEffect transition="in" filter="wipe(left)">
                                      <p:cBhvr>
                                        <p:cTn id="7" dur="500"/>
                                        <p:tgtEl>
                                          <p:spTgt spid="829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2"/>
          <p:cNvSpPr>
            <a:spLocks noGrp="1"/>
          </p:cNvSpPr>
          <p:nvPr>
            <p:ph type="ftr" sz="quarter" idx="11"/>
          </p:nvPr>
        </p:nvSpPr>
        <p:spPr>
          <a:noFill/>
        </p:spPr>
        <p:txBody>
          <a:bodyPr/>
          <a:lstStyle/>
          <a:p>
            <a:endParaRPr lang="en-US" dirty="0" smtClean="0"/>
          </a:p>
        </p:txBody>
      </p:sp>
      <p:sp>
        <p:nvSpPr>
          <p:cNvPr id="4100" name="Slide Number Placeholder 3"/>
          <p:cNvSpPr>
            <a:spLocks noGrp="1"/>
          </p:cNvSpPr>
          <p:nvPr>
            <p:ph type="sldNum" sz="quarter" idx="12"/>
          </p:nvPr>
        </p:nvSpPr>
        <p:spPr>
          <a:noFill/>
        </p:spPr>
        <p:txBody>
          <a:bodyPr/>
          <a:lstStyle/>
          <a:p>
            <a:fld id="{C963664B-6564-4CE0-B9D9-F2C855378173}" type="slidenum">
              <a:rPr lang="en-US" smtClean="0"/>
              <a:pPr/>
              <a:t>11</a:t>
            </a:fld>
            <a:endParaRPr lang="en-US" smtClean="0"/>
          </a:p>
        </p:txBody>
      </p:sp>
      <p:graphicFrame>
        <p:nvGraphicFramePr>
          <p:cNvPr id="4098" name="Object 1024"/>
          <p:cNvGraphicFramePr>
            <a:graphicFrameLocks noChangeAspect="1"/>
          </p:cNvGraphicFramePr>
          <p:nvPr/>
        </p:nvGraphicFramePr>
        <p:xfrm>
          <a:off x="833438" y="304800"/>
          <a:ext cx="7396162" cy="5948363"/>
        </p:xfrm>
        <a:graphic>
          <a:graphicData uri="http://schemas.openxmlformats.org/presentationml/2006/ole">
            <p:oleObj spid="_x0000_s4098" name="Worksheet" r:id="rId4" imgW="5496154" imgH="4419905" progId="Excel.Sheet.8">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3"/>
          <p:cNvSpPr>
            <a:spLocks noGrp="1"/>
          </p:cNvSpPr>
          <p:nvPr>
            <p:ph type="ftr" sz="quarter" idx="11"/>
          </p:nvPr>
        </p:nvSpPr>
        <p:spPr>
          <a:noFill/>
        </p:spPr>
        <p:txBody>
          <a:bodyPr/>
          <a:lstStyle/>
          <a:p>
            <a:endParaRPr lang="en-US" dirty="0" smtClean="0"/>
          </a:p>
        </p:txBody>
      </p:sp>
      <p:sp>
        <p:nvSpPr>
          <p:cNvPr id="5124" name="Slide Number Placeholder 4"/>
          <p:cNvSpPr>
            <a:spLocks noGrp="1"/>
          </p:cNvSpPr>
          <p:nvPr>
            <p:ph type="sldNum" sz="quarter" idx="12"/>
          </p:nvPr>
        </p:nvSpPr>
        <p:spPr>
          <a:noFill/>
        </p:spPr>
        <p:txBody>
          <a:bodyPr/>
          <a:lstStyle/>
          <a:p>
            <a:fld id="{BFDC57B5-CF9D-4136-818F-8C194539FF79}" type="slidenum">
              <a:rPr lang="en-US" smtClean="0"/>
              <a:pPr/>
              <a:t>12</a:t>
            </a:fld>
            <a:endParaRPr lang="en-US" smtClean="0"/>
          </a:p>
        </p:txBody>
      </p:sp>
      <p:sp>
        <p:nvSpPr>
          <p:cNvPr id="5125" name="Rectangle 2"/>
          <p:cNvSpPr>
            <a:spLocks noGrp="1" noChangeArrowheads="1"/>
          </p:cNvSpPr>
          <p:nvPr>
            <p:ph type="title"/>
          </p:nvPr>
        </p:nvSpPr>
        <p:spPr/>
        <p:txBody>
          <a:bodyPr/>
          <a:lstStyle/>
          <a:p>
            <a:pPr eaLnBrk="1" hangingPunct="1"/>
            <a:r>
              <a:rPr lang="en-US" smtClean="0"/>
              <a:t>Modified Duration</a:t>
            </a:r>
          </a:p>
        </p:txBody>
      </p:sp>
      <p:sp>
        <p:nvSpPr>
          <p:cNvPr id="27651" name="Text Box 3"/>
          <p:cNvSpPr txBox="1">
            <a:spLocks noChangeArrowheads="1"/>
          </p:cNvSpPr>
          <p:nvPr/>
        </p:nvSpPr>
        <p:spPr bwMode="auto">
          <a:xfrm>
            <a:off x="669925" y="1524000"/>
            <a:ext cx="7932738" cy="457200"/>
          </a:xfrm>
          <a:prstGeom prst="rect">
            <a:avLst/>
          </a:prstGeom>
          <a:noFill/>
          <a:ln w="9525">
            <a:noFill/>
            <a:miter lim="800000"/>
            <a:headEnd/>
            <a:tailEnd/>
          </a:ln>
        </p:spPr>
        <p:txBody>
          <a:bodyPr wrap="none">
            <a:spAutoFit/>
          </a:bodyPr>
          <a:lstStyle/>
          <a:p>
            <a:r>
              <a:rPr lang="en-US"/>
              <a:t>Why not calculate the sensitivity of a bond to the yield exactly?</a:t>
            </a:r>
          </a:p>
        </p:txBody>
      </p:sp>
      <p:grpSp>
        <p:nvGrpSpPr>
          <p:cNvPr id="2" name="Group 11"/>
          <p:cNvGrpSpPr>
            <a:grpSpLocks/>
          </p:cNvGrpSpPr>
          <p:nvPr/>
        </p:nvGrpSpPr>
        <p:grpSpPr bwMode="auto">
          <a:xfrm>
            <a:off x="1333500" y="2327275"/>
            <a:ext cx="6438900" cy="1866900"/>
            <a:chOff x="840" y="1466"/>
            <a:chExt cx="4056" cy="1176"/>
          </a:xfrm>
        </p:grpSpPr>
        <p:sp>
          <p:nvSpPr>
            <p:cNvPr id="5133" name="Text Box 4"/>
            <p:cNvSpPr txBox="1">
              <a:spLocks noChangeArrowheads="1"/>
            </p:cNvSpPr>
            <p:nvPr/>
          </p:nvSpPr>
          <p:spPr bwMode="auto">
            <a:xfrm>
              <a:off x="840" y="1466"/>
              <a:ext cx="4056" cy="518"/>
            </a:xfrm>
            <a:prstGeom prst="rect">
              <a:avLst/>
            </a:prstGeom>
            <a:noFill/>
            <a:ln w="9525">
              <a:noFill/>
              <a:miter lim="800000"/>
              <a:headEnd/>
              <a:tailEnd/>
            </a:ln>
          </p:spPr>
          <p:txBody>
            <a:bodyPr wrap="none">
              <a:spAutoFit/>
            </a:bodyPr>
            <a:lstStyle/>
            <a:p>
              <a:r>
                <a:rPr lang="en-US">
                  <a:solidFill>
                    <a:srgbClr val="FF0000"/>
                  </a:solidFill>
                </a:rPr>
                <a:t>Definition</a:t>
              </a:r>
              <a:r>
                <a:rPr lang="en-US"/>
                <a:t>:  Let </a:t>
              </a:r>
              <a:r>
                <a:rPr lang="en-US" i="1"/>
                <a:t>P</a:t>
              </a:r>
              <a:r>
                <a:rPr lang="en-US"/>
                <a:t> be the price of a bond.  Then the </a:t>
              </a:r>
            </a:p>
            <a:p>
              <a:r>
                <a:rPr lang="en-US">
                  <a:solidFill>
                    <a:schemeClr val="accent2"/>
                  </a:solidFill>
                </a:rPr>
                <a:t>modified duration</a:t>
              </a:r>
              <a:r>
                <a:rPr lang="en-US"/>
                <a:t> </a:t>
              </a:r>
              <a:r>
                <a:rPr lang="en-US" i="1"/>
                <a:t>D</a:t>
              </a:r>
              <a:r>
                <a:rPr lang="en-US" i="1" baseline="-25000"/>
                <a:t>m</a:t>
              </a:r>
              <a:r>
                <a:rPr lang="en-US"/>
                <a:t> of the bond is</a:t>
              </a:r>
            </a:p>
          </p:txBody>
        </p:sp>
        <p:graphicFrame>
          <p:nvGraphicFramePr>
            <p:cNvPr id="5122" name="Object 5"/>
            <p:cNvGraphicFramePr>
              <a:graphicFrameLocks noChangeAspect="1"/>
            </p:cNvGraphicFramePr>
            <p:nvPr/>
          </p:nvGraphicFramePr>
          <p:xfrm>
            <a:off x="1735" y="1982"/>
            <a:ext cx="1961" cy="660"/>
          </p:xfrm>
          <a:graphic>
            <a:graphicData uri="http://schemas.openxmlformats.org/presentationml/2006/ole">
              <p:oleObj spid="_x0000_s5122" name="Equation" r:id="rId4" imgW="1511280" imgH="507960" progId="Equation.3">
                <p:embed/>
              </p:oleObj>
            </a:graphicData>
          </a:graphic>
        </p:graphicFrame>
      </p:grpSp>
      <p:sp>
        <p:nvSpPr>
          <p:cNvPr id="5128" name="Rectangle 7"/>
          <p:cNvSpPr>
            <a:spLocks noChangeArrowheads="1"/>
          </p:cNvSpPr>
          <p:nvPr/>
        </p:nvSpPr>
        <p:spPr bwMode="auto">
          <a:xfrm>
            <a:off x="838200" y="2286000"/>
            <a:ext cx="7391400" cy="1905000"/>
          </a:xfrm>
          <a:prstGeom prst="rect">
            <a:avLst/>
          </a:prstGeom>
          <a:noFill/>
          <a:ln w="9525">
            <a:solidFill>
              <a:schemeClr val="accent2"/>
            </a:solidFill>
            <a:miter lim="800000"/>
            <a:headEnd/>
            <a:tailEnd/>
          </a:ln>
        </p:spPr>
        <p:txBody>
          <a:bodyPr wrap="none" anchor="ctr"/>
          <a:lstStyle/>
          <a:p>
            <a:endParaRPr lang="en-US"/>
          </a:p>
        </p:txBody>
      </p:sp>
      <p:sp>
        <p:nvSpPr>
          <p:cNvPr id="27656" name="Text Box 8"/>
          <p:cNvSpPr txBox="1">
            <a:spLocks noChangeArrowheads="1"/>
          </p:cNvSpPr>
          <p:nvPr/>
        </p:nvSpPr>
        <p:spPr bwMode="auto">
          <a:xfrm>
            <a:off x="609600" y="4648200"/>
            <a:ext cx="7924800" cy="457200"/>
          </a:xfrm>
          <a:prstGeom prst="rect">
            <a:avLst/>
          </a:prstGeom>
          <a:noFill/>
          <a:ln w="9525">
            <a:noFill/>
            <a:miter lim="800000"/>
            <a:headEnd/>
            <a:tailEnd/>
          </a:ln>
        </p:spPr>
        <p:txBody>
          <a:bodyPr>
            <a:spAutoFit/>
          </a:bodyPr>
          <a:lstStyle/>
          <a:p>
            <a:pPr>
              <a:spcBef>
                <a:spcPct val="50000"/>
              </a:spcBef>
            </a:pPr>
            <a:r>
              <a:rPr lang="en-US"/>
              <a:t>Hints: Roughly, you should think    </a:t>
            </a:r>
            <a:r>
              <a:rPr lang="en-US">
                <a:solidFill>
                  <a:schemeClr val="accent2"/>
                </a:solidFill>
              </a:rPr>
              <a:t>Sensitivity = Derivative.</a:t>
            </a:r>
          </a:p>
        </p:txBody>
      </p:sp>
      <p:sp>
        <p:nvSpPr>
          <p:cNvPr id="27657" name="Text Box 9"/>
          <p:cNvSpPr txBox="1">
            <a:spLocks noChangeArrowheads="1"/>
          </p:cNvSpPr>
          <p:nvPr/>
        </p:nvSpPr>
        <p:spPr bwMode="auto">
          <a:xfrm>
            <a:off x="1431925" y="5105400"/>
            <a:ext cx="6551613" cy="457200"/>
          </a:xfrm>
          <a:prstGeom prst="rect">
            <a:avLst/>
          </a:prstGeom>
          <a:noFill/>
          <a:ln w="9525">
            <a:noFill/>
            <a:miter lim="800000"/>
            <a:headEnd/>
            <a:tailEnd/>
          </a:ln>
        </p:spPr>
        <p:txBody>
          <a:bodyPr wrap="none">
            <a:spAutoFit/>
          </a:bodyPr>
          <a:lstStyle/>
          <a:p>
            <a:r>
              <a:rPr lang="en-US"/>
              <a:t>The minus sign is so it won’t be a negative quantity.</a:t>
            </a:r>
          </a:p>
        </p:txBody>
      </p:sp>
      <p:sp>
        <p:nvSpPr>
          <p:cNvPr id="27658" name="Text Box 10"/>
          <p:cNvSpPr txBox="1">
            <a:spLocks noChangeArrowheads="1"/>
          </p:cNvSpPr>
          <p:nvPr/>
        </p:nvSpPr>
        <p:spPr bwMode="auto">
          <a:xfrm>
            <a:off x="1490663" y="5562600"/>
            <a:ext cx="5594350" cy="457200"/>
          </a:xfrm>
          <a:prstGeom prst="rect">
            <a:avLst/>
          </a:prstGeom>
          <a:noFill/>
          <a:ln w="9525">
            <a:noFill/>
            <a:miter lim="800000"/>
            <a:headEnd/>
            <a:tailEnd/>
          </a:ln>
        </p:spPr>
        <p:txBody>
          <a:bodyPr wrap="none">
            <a:spAutoFit/>
          </a:bodyPr>
          <a:lstStyle/>
          <a:p>
            <a:r>
              <a:rPr lang="en-US"/>
              <a:t>Dividing by </a:t>
            </a:r>
            <a:r>
              <a:rPr lang="en-US" i="1"/>
              <a:t>P</a:t>
            </a:r>
            <a:r>
              <a:rPr lang="en-US"/>
              <a:t> makes it a </a:t>
            </a:r>
            <a:r>
              <a:rPr lang="en-US">
                <a:solidFill>
                  <a:schemeClr val="accent2"/>
                </a:solidFill>
              </a:rPr>
              <a:t>relative</a:t>
            </a:r>
            <a:r>
              <a:rPr lang="en-US"/>
              <a:t> sensitivity.</a:t>
            </a:r>
          </a:p>
        </p:txBody>
      </p:sp>
      <p:sp>
        <p:nvSpPr>
          <p:cNvPr id="27660" name="AutoShape 12"/>
          <p:cNvSpPr>
            <a:spLocks noChangeArrowheads="1"/>
          </p:cNvSpPr>
          <p:nvPr/>
        </p:nvSpPr>
        <p:spPr bwMode="auto">
          <a:xfrm>
            <a:off x="8458200" y="228600"/>
            <a:ext cx="381000" cy="3810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wipe(left)">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6">
                                            <p:txEl>
                                              <p:pRg st="0" end="0"/>
                                            </p:txEl>
                                          </p:spTgt>
                                        </p:tgtEl>
                                        <p:attrNameLst>
                                          <p:attrName>style.visibility</p:attrName>
                                        </p:attrNameLst>
                                      </p:cBhvr>
                                      <p:to>
                                        <p:strVal val="visible"/>
                                      </p:to>
                                    </p:set>
                                    <p:animEffect transition="in" filter="wipe(left)">
                                      <p:cBhvr>
                                        <p:cTn id="17" dur="500"/>
                                        <p:tgtEl>
                                          <p:spTgt spid="2765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657">
                                            <p:txEl>
                                              <p:pRg st="0" end="0"/>
                                            </p:txEl>
                                          </p:spTgt>
                                        </p:tgtEl>
                                        <p:attrNameLst>
                                          <p:attrName>style.visibility</p:attrName>
                                        </p:attrNameLst>
                                      </p:cBhvr>
                                      <p:to>
                                        <p:strVal val="visible"/>
                                      </p:to>
                                    </p:set>
                                    <p:animEffect transition="in" filter="wipe(left)">
                                      <p:cBhvr>
                                        <p:cTn id="22" dur="500"/>
                                        <p:tgtEl>
                                          <p:spTgt spid="2765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7658">
                                            <p:txEl>
                                              <p:pRg st="0" end="0"/>
                                            </p:txEl>
                                          </p:spTgt>
                                        </p:tgtEl>
                                        <p:attrNameLst>
                                          <p:attrName>style.visibility</p:attrName>
                                        </p:attrNameLst>
                                      </p:cBhvr>
                                      <p:to>
                                        <p:strVal val="visible"/>
                                      </p:to>
                                    </p:set>
                                    <p:animEffect transition="in" filter="wipe(left)">
                                      <p:cBhvr>
                                        <p:cTn id="27" dur="500"/>
                                        <p:tgtEl>
                                          <p:spTgt spid="276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P spid="27656" grpId="0" build="p" autoUpdateAnimBg="0"/>
      <p:bldP spid="27657" grpId="0" build="p" autoUpdateAnimBg="0"/>
      <p:bldP spid="27658"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3"/>
          <p:cNvSpPr>
            <a:spLocks noGrp="1"/>
          </p:cNvSpPr>
          <p:nvPr>
            <p:ph type="ftr" sz="quarter" idx="11"/>
          </p:nvPr>
        </p:nvSpPr>
        <p:spPr>
          <a:noFill/>
        </p:spPr>
        <p:txBody>
          <a:bodyPr/>
          <a:lstStyle/>
          <a:p>
            <a:endParaRPr lang="en-US" dirty="0" smtClean="0"/>
          </a:p>
        </p:txBody>
      </p:sp>
      <p:sp>
        <p:nvSpPr>
          <p:cNvPr id="6148" name="Slide Number Placeholder 4"/>
          <p:cNvSpPr>
            <a:spLocks noGrp="1"/>
          </p:cNvSpPr>
          <p:nvPr>
            <p:ph type="sldNum" sz="quarter" idx="12"/>
          </p:nvPr>
        </p:nvSpPr>
        <p:spPr>
          <a:noFill/>
        </p:spPr>
        <p:txBody>
          <a:bodyPr/>
          <a:lstStyle/>
          <a:p>
            <a:fld id="{18E398FE-21AB-4BB7-97EB-766F9A4D6206}" type="slidenum">
              <a:rPr lang="en-US" smtClean="0"/>
              <a:pPr/>
              <a:t>13</a:t>
            </a:fld>
            <a:endParaRPr lang="en-US" smtClean="0"/>
          </a:p>
        </p:txBody>
      </p:sp>
      <p:sp>
        <p:nvSpPr>
          <p:cNvPr id="6149" name="Rectangle 2"/>
          <p:cNvSpPr>
            <a:spLocks noGrp="1" noChangeArrowheads="1"/>
          </p:cNvSpPr>
          <p:nvPr>
            <p:ph type="title"/>
          </p:nvPr>
        </p:nvSpPr>
        <p:spPr/>
        <p:txBody>
          <a:bodyPr/>
          <a:lstStyle/>
          <a:p>
            <a:pPr eaLnBrk="1" hangingPunct="1"/>
            <a:r>
              <a:rPr lang="en-US" smtClean="0"/>
              <a:t>Modified Duration</a:t>
            </a:r>
          </a:p>
        </p:txBody>
      </p:sp>
      <p:sp>
        <p:nvSpPr>
          <p:cNvPr id="215043" name="Text Box 3"/>
          <p:cNvSpPr txBox="1">
            <a:spLocks noChangeArrowheads="1"/>
          </p:cNvSpPr>
          <p:nvPr/>
        </p:nvSpPr>
        <p:spPr bwMode="auto">
          <a:xfrm>
            <a:off x="669925" y="1524000"/>
            <a:ext cx="7864475" cy="822325"/>
          </a:xfrm>
          <a:prstGeom prst="rect">
            <a:avLst/>
          </a:prstGeom>
          <a:noFill/>
          <a:ln w="9525">
            <a:noFill/>
            <a:miter lim="800000"/>
            <a:headEnd/>
            <a:tailEnd/>
          </a:ln>
        </p:spPr>
        <p:txBody>
          <a:bodyPr>
            <a:spAutoFit/>
          </a:bodyPr>
          <a:lstStyle/>
          <a:p>
            <a:r>
              <a:rPr lang="en-US"/>
              <a:t>Modified duration determines the percentage change in the price of a bond given a change in yield:</a:t>
            </a:r>
          </a:p>
        </p:txBody>
      </p:sp>
      <p:graphicFrame>
        <p:nvGraphicFramePr>
          <p:cNvPr id="215046" name="Object 6"/>
          <p:cNvGraphicFramePr>
            <a:graphicFrameLocks noChangeAspect="1"/>
          </p:cNvGraphicFramePr>
          <p:nvPr/>
        </p:nvGraphicFramePr>
        <p:xfrm>
          <a:off x="2209800" y="2362200"/>
          <a:ext cx="4421188" cy="1047750"/>
        </p:xfrm>
        <a:graphic>
          <a:graphicData uri="http://schemas.openxmlformats.org/presentationml/2006/ole">
            <p:oleObj spid="_x0000_s6146" name="Equation" r:id="rId4" imgW="2145960" imgH="507960" progId="Equation.3">
              <p:embed/>
            </p:oleObj>
          </a:graphicData>
        </a:graphic>
      </p:graphicFrame>
      <p:sp>
        <p:nvSpPr>
          <p:cNvPr id="6151" name="Line 14"/>
          <p:cNvSpPr>
            <a:spLocks noChangeShapeType="1"/>
          </p:cNvSpPr>
          <p:nvPr/>
        </p:nvSpPr>
        <p:spPr bwMode="auto">
          <a:xfrm>
            <a:off x="685800" y="3810000"/>
            <a:ext cx="7772400" cy="0"/>
          </a:xfrm>
          <a:prstGeom prst="line">
            <a:avLst/>
          </a:prstGeom>
          <a:noFill/>
          <a:ln w="9525">
            <a:solidFill>
              <a:schemeClr val="tx1"/>
            </a:solidFill>
            <a:round/>
            <a:headEnd/>
            <a:tailEnd/>
          </a:ln>
        </p:spPr>
        <p:txBody>
          <a:bodyPr/>
          <a:lstStyle/>
          <a:p>
            <a:endParaRPr lang="en-AU"/>
          </a:p>
        </p:txBody>
      </p:sp>
      <p:sp>
        <p:nvSpPr>
          <p:cNvPr id="215055" name="Text Box 15"/>
          <p:cNvSpPr txBox="1">
            <a:spLocks noChangeArrowheads="1"/>
          </p:cNvSpPr>
          <p:nvPr/>
        </p:nvSpPr>
        <p:spPr bwMode="auto">
          <a:xfrm>
            <a:off x="593725" y="4003675"/>
            <a:ext cx="7864475" cy="822325"/>
          </a:xfrm>
          <a:prstGeom prst="rect">
            <a:avLst/>
          </a:prstGeom>
          <a:noFill/>
          <a:ln w="9525">
            <a:noFill/>
            <a:miter lim="800000"/>
            <a:headEnd/>
            <a:tailEnd/>
          </a:ln>
        </p:spPr>
        <p:txBody>
          <a:bodyPr>
            <a:spAutoFit/>
          </a:bodyPr>
          <a:lstStyle/>
          <a:p>
            <a:r>
              <a:rPr lang="en-US"/>
              <a:t>If the yield increases by 1%, what percentage change will occur in a bond price with modified duration of 5?</a:t>
            </a:r>
          </a:p>
        </p:txBody>
      </p:sp>
      <p:sp>
        <p:nvSpPr>
          <p:cNvPr id="215057" name="Text Box 17"/>
          <p:cNvSpPr txBox="1">
            <a:spLocks noChangeArrowheads="1"/>
          </p:cNvSpPr>
          <p:nvPr/>
        </p:nvSpPr>
        <p:spPr bwMode="auto">
          <a:xfrm>
            <a:off x="2182813" y="5181600"/>
            <a:ext cx="4979987" cy="457200"/>
          </a:xfrm>
          <a:prstGeom prst="rect">
            <a:avLst/>
          </a:prstGeom>
          <a:noFill/>
          <a:ln w="9525">
            <a:noFill/>
            <a:miter lim="800000"/>
            <a:headEnd/>
            <a:tailEnd/>
          </a:ln>
        </p:spPr>
        <p:txBody>
          <a:bodyPr wrap="none">
            <a:spAutoFit/>
          </a:bodyPr>
          <a:lstStyle/>
          <a:p>
            <a:r>
              <a:rPr lang="en-US"/>
              <a:t>Answer, the price will decrease by 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43">
                                            <p:txEl>
                                              <p:pRg st="0" end="0"/>
                                            </p:txEl>
                                          </p:spTgt>
                                        </p:tgtEl>
                                        <p:attrNameLst>
                                          <p:attrName>style.visibility</p:attrName>
                                        </p:attrNameLst>
                                      </p:cBhvr>
                                      <p:to>
                                        <p:strVal val="visible"/>
                                      </p:to>
                                    </p:set>
                                    <p:animEffect transition="in" filter="wipe(left)">
                                      <p:cBhvr>
                                        <p:cTn id="7" dur="500"/>
                                        <p:tgtEl>
                                          <p:spTgt spid="215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5046"/>
                                        </p:tgtEl>
                                        <p:attrNameLst>
                                          <p:attrName>style.visibility</p:attrName>
                                        </p:attrNameLst>
                                      </p:cBhvr>
                                      <p:to>
                                        <p:strVal val="visible"/>
                                      </p:to>
                                    </p:set>
                                    <p:animEffect transition="in" filter="wipe(left)">
                                      <p:cBhvr>
                                        <p:cTn id="12" dur="500"/>
                                        <p:tgtEl>
                                          <p:spTgt spid="2150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55">
                                            <p:txEl>
                                              <p:pRg st="0" end="0"/>
                                            </p:txEl>
                                          </p:spTgt>
                                        </p:tgtEl>
                                        <p:attrNameLst>
                                          <p:attrName>style.visibility</p:attrName>
                                        </p:attrNameLst>
                                      </p:cBhvr>
                                      <p:to>
                                        <p:strVal val="visible"/>
                                      </p:to>
                                    </p:set>
                                    <p:animEffect transition="in" filter="wipe(left)">
                                      <p:cBhvr>
                                        <p:cTn id="17" dur="500"/>
                                        <p:tgtEl>
                                          <p:spTgt spid="21505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57">
                                            <p:txEl>
                                              <p:pRg st="0" end="0"/>
                                            </p:txEl>
                                          </p:spTgt>
                                        </p:tgtEl>
                                        <p:attrNameLst>
                                          <p:attrName>style.visibility</p:attrName>
                                        </p:attrNameLst>
                                      </p:cBhvr>
                                      <p:to>
                                        <p:strVal val="visible"/>
                                      </p:to>
                                    </p:set>
                                    <p:animEffect transition="in" filter="wipe(left)">
                                      <p:cBhvr>
                                        <p:cTn id="22" dur="500"/>
                                        <p:tgtEl>
                                          <p:spTgt spid="2150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3" grpId="0" build="p" autoUpdateAnimBg="0"/>
      <p:bldP spid="215055" grpId="0" build="p" autoUpdateAnimBg="0"/>
      <p:bldP spid="21505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Footer Placeholder 3"/>
          <p:cNvSpPr>
            <a:spLocks noGrp="1"/>
          </p:cNvSpPr>
          <p:nvPr>
            <p:ph type="ftr" sz="quarter" idx="11"/>
          </p:nvPr>
        </p:nvSpPr>
        <p:spPr>
          <a:noFill/>
        </p:spPr>
        <p:txBody>
          <a:bodyPr/>
          <a:lstStyle/>
          <a:p>
            <a:endParaRPr lang="en-US" dirty="0" smtClean="0"/>
          </a:p>
        </p:txBody>
      </p:sp>
      <p:sp>
        <p:nvSpPr>
          <p:cNvPr id="7174" name="Slide Number Placeholder 4"/>
          <p:cNvSpPr>
            <a:spLocks noGrp="1"/>
          </p:cNvSpPr>
          <p:nvPr>
            <p:ph type="sldNum" sz="quarter" idx="12"/>
          </p:nvPr>
        </p:nvSpPr>
        <p:spPr>
          <a:noFill/>
        </p:spPr>
        <p:txBody>
          <a:bodyPr/>
          <a:lstStyle/>
          <a:p>
            <a:fld id="{5F2187A2-79DC-4E02-AEE5-E06E8A1EC4B8}" type="slidenum">
              <a:rPr lang="en-US" smtClean="0"/>
              <a:pPr/>
              <a:t>14</a:t>
            </a:fld>
            <a:endParaRPr lang="en-US" smtClean="0"/>
          </a:p>
        </p:txBody>
      </p:sp>
      <p:sp>
        <p:nvSpPr>
          <p:cNvPr id="7175" name="Rectangle 2"/>
          <p:cNvSpPr>
            <a:spLocks noGrp="1" noChangeArrowheads="1"/>
          </p:cNvSpPr>
          <p:nvPr>
            <p:ph type="title"/>
          </p:nvPr>
        </p:nvSpPr>
        <p:spPr/>
        <p:txBody>
          <a:bodyPr/>
          <a:lstStyle/>
          <a:p>
            <a:pPr eaLnBrk="1" hangingPunct="1"/>
            <a:r>
              <a:rPr lang="en-US" smtClean="0"/>
              <a:t>Modified Duration</a:t>
            </a:r>
          </a:p>
        </p:txBody>
      </p:sp>
      <p:sp>
        <p:nvSpPr>
          <p:cNvPr id="216067" name="Text Box 3"/>
          <p:cNvSpPr txBox="1">
            <a:spLocks noChangeArrowheads="1"/>
          </p:cNvSpPr>
          <p:nvPr/>
        </p:nvSpPr>
        <p:spPr bwMode="auto">
          <a:xfrm>
            <a:off x="669925" y="1524000"/>
            <a:ext cx="7864475" cy="822325"/>
          </a:xfrm>
          <a:prstGeom prst="rect">
            <a:avLst/>
          </a:prstGeom>
          <a:noFill/>
          <a:ln w="9525">
            <a:noFill/>
            <a:miter lim="800000"/>
            <a:headEnd/>
            <a:tailEnd/>
          </a:ln>
        </p:spPr>
        <p:txBody>
          <a:bodyPr>
            <a:spAutoFit/>
          </a:bodyPr>
          <a:lstStyle/>
          <a:p>
            <a:r>
              <a:rPr lang="en-US"/>
              <a:t>How does modified duration relate changes in yield to absolute changes in prices?</a:t>
            </a:r>
          </a:p>
        </p:txBody>
      </p:sp>
      <p:graphicFrame>
        <p:nvGraphicFramePr>
          <p:cNvPr id="7170" name="Object 4"/>
          <p:cNvGraphicFramePr>
            <a:graphicFrameLocks noChangeAspect="1"/>
          </p:cNvGraphicFramePr>
          <p:nvPr/>
        </p:nvGraphicFramePr>
        <p:xfrm>
          <a:off x="2209800" y="2362200"/>
          <a:ext cx="4421188" cy="1047750"/>
        </p:xfrm>
        <a:graphic>
          <a:graphicData uri="http://schemas.openxmlformats.org/presentationml/2006/ole">
            <p:oleObj spid="_x0000_s7170" name="Equation" r:id="rId4" imgW="2145960" imgH="507960" progId="Equation.3">
              <p:embed/>
            </p:oleObj>
          </a:graphicData>
        </a:graphic>
      </p:graphicFrame>
      <p:grpSp>
        <p:nvGrpSpPr>
          <p:cNvPr id="2" name="Group 10"/>
          <p:cNvGrpSpPr>
            <a:grpSpLocks/>
          </p:cNvGrpSpPr>
          <p:nvPr/>
        </p:nvGrpSpPr>
        <p:grpSpPr bwMode="auto">
          <a:xfrm>
            <a:off x="746125" y="3775075"/>
            <a:ext cx="4654550" cy="506413"/>
            <a:chOff x="470" y="2378"/>
            <a:chExt cx="2932" cy="319"/>
          </a:xfrm>
        </p:grpSpPr>
        <p:graphicFrame>
          <p:nvGraphicFramePr>
            <p:cNvPr id="7172" name="Object 5"/>
            <p:cNvGraphicFramePr>
              <a:graphicFrameLocks noChangeAspect="1"/>
            </p:cNvGraphicFramePr>
            <p:nvPr/>
          </p:nvGraphicFramePr>
          <p:xfrm>
            <a:off x="2166" y="2400"/>
            <a:ext cx="1236" cy="297"/>
          </p:xfrm>
          <a:graphic>
            <a:graphicData uri="http://schemas.openxmlformats.org/presentationml/2006/ole">
              <p:oleObj spid="_x0000_s7172" name="Equation" r:id="rId5" imgW="952200" imgH="228600" progId="Equation.3">
                <p:embed/>
              </p:oleObj>
            </a:graphicData>
          </a:graphic>
        </p:graphicFrame>
        <p:sp>
          <p:nvSpPr>
            <p:cNvPr id="7180" name="Text Box 6"/>
            <p:cNvSpPr txBox="1">
              <a:spLocks noChangeArrowheads="1"/>
            </p:cNvSpPr>
            <p:nvPr/>
          </p:nvSpPr>
          <p:spPr bwMode="auto">
            <a:xfrm>
              <a:off x="470" y="2378"/>
              <a:ext cx="1570" cy="288"/>
            </a:xfrm>
            <a:prstGeom prst="rect">
              <a:avLst/>
            </a:prstGeom>
            <a:noFill/>
            <a:ln w="9525">
              <a:noFill/>
              <a:miter lim="800000"/>
              <a:headEnd/>
              <a:tailEnd/>
            </a:ln>
          </p:spPr>
          <p:txBody>
            <a:bodyPr wrap="none">
              <a:spAutoFit/>
            </a:bodyPr>
            <a:lstStyle/>
            <a:p>
              <a:r>
                <a:rPr lang="en-US"/>
                <a:t>Rearranging gives:</a:t>
              </a:r>
            </a:p>
          </p:txBody>
        </p:sp>
      </p:grpSp>
      <p:sp>
        <p:nvSpPr>
          <p:cNvPr id="7178" name="Line 7"/>
          <p:cNvSpPr>
            <a:spLocks noChangeShapeType="1"/>
          </p:cNvSpPr>
          <p:nvPr/>
        </p:nvSpPr>
        <p:spPr bwMode="auto">
          <a:xfrm>
            <a:off x="685800" y="4419600"/>
            <a:ext cx="7772400" cy="0"/>
          </a:xfrm>
          <a:prstGeom prst="line">
            <a:avLst/>
          </a:prstGeom>
          <a:noFill/>
          <a:ln w="9525">
            <a:solidFill>
              <a:schemeClr val="tx1"/>
            </a:solidFill>
            <a:round/>
            <a:headEnd/>
            <a:tailEnd/>
          </a:ln>
        </p:spPr>
        <p:txBody>
          <a:bodyPr/>
          <a:lstStyle/>
          <a:p>
            <a:endParaRPr lang="en-AU"/>
          </a:p>
        </p:txBody>
      </p:sp>
      <p:sp>
        <p:nvSpPr>
          <p:cNvPr id="216072" name="Text Box 8"/>
          <p:cNvSpPr txBox="1">
            <a:spLocks noChangeArrowheads="1"/>
          </p:cNvSpPr>
          <p:nvPr/>
        </p:nvSpPr>
        <p:spPr bwMode="auto">
          <a:xfrm>
            <a:off x="593725" y="4613275"/>
            <a:ext cx="7864475" cy="1187450"/>
          </a:xfrm>
          <a:prstGeom prst="rect">
            <a:avLst/>
          </a:prstGeom>
          <a:noFill/>
          <a:ln w="9525">
            <a:noFill/>
            <a:miter lim="800000"/>
            <a:headEnd/>
            <a:tailEnd/>
          </a:ln>
        </p:spPr>
        <p:txBody>
          <a:bodyPr>
            <a:spAutoFit/>
          </a:bodyPr>
          <a:lstStyle/>
          <a:p>
            <a:r>
              <a:rPr lang="en-US"/>
              <a:t>If the yield increases by 1%, how much will the price of a bond with current price $100 and modified duration of 5 change by? </a:t>
            </a:r>
          </a:p>
        </p:txBody>
      </p:sp>
      <p:graphicFrame>
        <p:nvGraphicFramePr>
          <p:cNvPr id="216073" name="Object 9"/>
          <p:cNvGraphicFramePr>
            <a:graphicFrameLocks noChangeAspect="1"/>
          </p:cNvGraphicFramePr>
          <p:nvPr/>
        </p:nvGraphicFramePr>
        <p:xfrm>
          <a:off x="2209800" y="5715000"/>
          <a:ext cx="4813300" cy="471488"/>
        </p:xfrm>
        <a:graphic>
          <a:graphicData uri="http://schemas.openxmlformats.org/presentationml/2006/ole">
            <p:oleObj spid="_x0000_s7171" name="Equation" r:id="rId6" imgW="233676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6067">
                                            <p:txEl>
                                              <p:pRg st="0" end="0"/>
                                            </p:txEl>
                                          </p:spTgt>
                                        </p:tgtEl>
                                        <p:attrNameLst>
                                          <p:attrName>style.visibility</p:attrName>
                                        </p:attrNameLst>
                                      </p:cBhvr>
                                      <p:to>
                                        <p:strVal val="visible"/>
                                      </p:to>
                                    </p:set>
                                    <p:animEffect transition="in" filter="wipe(left)">
                                      <p:cBhvr>
                                        <p:cTn id="7" dur="500"/>
                                        <p:tgtEl>
                                          <p:spTgt spid="2160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6072">
                                            <p:txEl>
                                              <p:pRg st="0" end="0"/>
                                            </p:txEl>
                                          </p:spTgt>
                                        </p:tgtEl>
                                        <p:attrNameLst>
                                          <p:attrName>style.visibility</p:attrName>
                                        </p:attrNameLst>
                                      </p:cBhvr>
                                      <p:to>
                                        <p:strVal val="visible"/>
                                      </p:to>
                                    </p:set>
                                    <p:animEffect transition="in" filter="wipe(left)">
                                      <p:cBhvr>
                                        <p:cTn id="17" dur="500"/>
                                        <p:tgtEl>
                                          <p:spTgt spid="21607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6073"/>
                                        </p:tgtEl>
                                        <p:attrNameLst>
                                          <p:attrName>style.visibility</p:attrName>
                                        </p:attrNameLst>
                                      </p:cBhvr>
                                      <p:to>
                                        <p:strVal val="visible"/>
                                      </p:to>
                                    </p:set>
                                    <p:animEffect transition="in" filter="wipe(left)">
                                      <p:cBhvr>
                                        <p:cTn id="22" dur="500"/>
                                        <p:tgtEl>
                                          <p:spTgt spid="216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7" grpId="0" build="p" autoUpdateAnimBg="0"/>
      <p:bldP spid="216072"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2"/>
          <p:cNvSpPr>
            <a:spLocks noGrp="1"/>
          </p:cNvSpPr>
          <p:nvPr>
            <p:ph type="ftr" sz="quarter" idx="11"/>
          </p:nvPr>
        </p:nvSpPr>
        <p:spPr>
          <a:noFill/>
        </p:spPr>
        <p:txBody>
          <a:bodyPr/>
          <a:lstStyle/>
          <a:p>
            <a:endParaRPr lang="en-US" dirty="0" smtClean="0"/>
          </a:p>
        </p:txBody>
      </p:sp>
      <p:sp>
        <p:nvSpPr>
          <p:cNvPr id="25603" name="Slide Number Placeholder 3"/>
          <p:cNvSpPr>
            <a:spLocks noGrp="1"/>
          </p:cNvSpPr>
          <p:nvPr>
            <p:ph type="sldNum" sz="quarter" idx="12"/>
          </p:nvPr>
        </p:nvSpPr>
        <p:spPr>
          <a:noFill/>
        </p:spPr>
        <p:txBody>
          <a:bodyPr/>
          <a:lstStyle/>
          <a:p>
            <a:fld id="{841858D6-1A43-415C-8495-9999F894218F}" type="slidenum">
              <a:rPr lang="en-US" smtClean="0"/>
              <a:pPr/>
              <a:t>15</a:t>
            </a:fld>
            <a:endParaRPr lang="en-US" smtClean="0"/>
          </a:p>
        </p:txBody>
      </p:sp>
      <p:sp>
        <p:nvSpPr>
          <p:cNvPr id="25604" name="Text Box 4"/>
          <p:cNvSpPr txBox="1">
            <a:spLocks noChangeArrowheads="1"/>
          </p:cNvSpPr>
          <p:nvPr/>
        </p:nvSpPr>
        <p:spPr bwMode="auto">
          <a:xfrm>
            <a:off x="5399088" y="1600200"/>
            <a:ext cx="2543175" cy="457200"/>
          </a:xfrm>
          <a:prstGeom prst="rect">
            <a:avLst/>
          </a:prstGeom>
          <a:noFill/>
          <a:ln w="9525">
            <a:noFill/>
            <a:miter lim="800000"/>
            <a:headEnd/>
            <a:tailEnd/>
          </a:ln>
        </p:spPr>
        <p:txBody>
          <a:bodyPr wrap="none">
            <a:spAutoFit/>
          </a:bodyPr>
          <a:lstStyle/>
          <a:p>
            <a:r>
              <a:rPr lang="en-US"/>
              <a:t>Macaulay Duration</a:t>
            </a:r>
          </a:p>
        </p:txBody>
      </p:sp>
      <p:sp>
        <p:nvSpPr>
          <p:cNvPr id="25605" name="Text Box 5"/>
          <p:cNvSpPr txBox="1">
            <a:spLocks noChangeArrowheads="1"/>
          </p:cNvSpPr>
          <p:nvPr/>
        </p:nvSpPr>
        <p:spPr bwMode="auto">
          <a:xfrm>
            <a:off x="5399088" y="3124200"/>
            <a:ext cx="1706562" cy="457200"/>
          </a:xfrm>
          <a:prstGeom prst="rect">
            <a:avLst/>
          </a:prstGeom>
          <a:noFill/>
          <a:ln w="9525">
            <a:noFill/>
            <a:miter lim="800000"/>
            <a:headEnd/>
            <a:tailEnd/>
          </a:ln>
        </p:spPr>
        <p:txBody>
          <a:bodyPr wrap="none">
            <a:spAutoFit/>
          </a:bodyPr>
          <a:lstStyle/>
          <a:p>
            <a:r>
              <a:rPr lang="en-US"/>
              <a:t>Connections</a:t>
            </a:r>
          </a:p>
        </p:txBody>
      </p:sp>
      <p:sp>
        <p:nvSpPr>
          <p:cNvPr id="82950" name="Text Box 6"/>
          <p:cNvSpPr txBox="1">
            <a:spLocks noChangeArrowheads="1"/>
          </p:cNvSpPr>
          <p:nvPr/>
        </p:nvSpPr>
        <p:spPr bwMode="auto">
          <a:xfrm>
            <a:off x="685800" y="2835275"/>
            <a:ext cx="1622425" cy="822325"/>
          </a:xfrm>
          <a:prstGeom prst="rect">
            <a:avLst/>
          </a:prstGeom>
          <a:noFill/>
          <a:ln w="9525">
            <a:noFill/>
            <a:miter lim="800000"/>
            <a:headEnd/>
            <a:tailEnd/>
          </a:ln>
          <a:effectLst/>
        </p:spPr>
        <p:txBody>
          <a:bodyPr wrap="none">
            <a:spAutoFit/>
          </a:bodyPr>
          <a:lstStyle/>
          <a:p>
            <a:pPr>
              <a:defRPr/>
            </a:pPr>
            <a:r>
              <a:rPr lang="en-US">
                <a:effectLst>
                  <a:outerShdw blurRad="38100" dist="38100" dir="2700000" algn="tl">
                    <a:srgbClr val="C0C0C0"/>
                  </a:outerShdw>
                </a:effectLst>
              </a:rPr>
              <a:t>Bond Price </a:t>
            </a:r>
            <a:br>
              <a:rPr lang="en-US">
                <a:effectLst>
                  <a:outerShdw blurRad="38100" dist="38100" dir="2700000" algn="tl">
                    <a:srgbClr val="C0C0C0"/>
                  </a:outerShdw>
                </a:effectLst>
              </a:rPr>
            </a:br>
            <a:r>
              <a:rPr lang="en-US">
                <a:effectLst>
                  <a:outerShdw blurRad="38100" dist="38100" dir="2700000" algn="tl">
                    <a:srgbClr val="C0C0C0"/>
                  </a:outerShdw>
                </a:effectLst>
              </a:rPr>
              <a:t>Sensitivity</a:t>
            </a:r>
          </a:p>
        </p:txBody>
      </p:sp>
      <p:sp>
        <p:nvSpPr>
          <p:cNvPr id="25607" name="Text Box 9"/>
          <p:cNvSpPr txBox="1">
            <a:spLocks noChangeArrowheads="1"/>
          </p:cNvSpPr>
          <p:nvPr/>
        </p:nvSpPr>
        <p:spPr bwMode="auto">
          <a:xfrm>
            <a:off x="5399088" y="2362200"/>
            <a:ext cx="3363912" cy="457200"/>
          </a:xfrm>
          <a:prstGeom prst="rect">
            <a:avLst/>
          </a:prstGeom>
          <a:noFill/>
          <a:ln w="9525">
            <a:noFill/>
            <a:miter lim="800000"/>
            <a:headEnd/>
            <a:tailEnd/>
          </a:ln>
        </p:spPr>
        <p:txBody>
          <a:bodyPr wrap="none">
            <a:spAutoFit/>
          </a:bodyPr>
          <a:lstStyle/>
          <a:p>
            <a:r>
              <a:rPr lang="en-US"/>
              <a:t>Modified Duration (yield)</a:t>
            </a:r>
          </a:p>
        </p:txBody>
      </p:sp>
      <p:sp>
        <p:nvSpPr>
          <p:cNvPr id="82954" name="Rectangle 10"/>
          <p:cNvSpPr>
            <a:spLocks noChangeArrowheads="1"/>
          </p:cNvSpPr>
          <p:nvPr/>
        </p:nvSpPr>
        <p:spPr bwMode="auto">
          <a:xfrm>
            <a:off x="5322888" y="3124200"/>
            <a:ext cx="2743200" cy="457200"/>
          </a:xfrm>
          <a:prstGeom prst="rect">
            <a:avLst/>
          </a:prstGeom>
          <a:noFill/>
          <a:ln w="9525">
            <a:solidFill>
              <a:schemeClr val="accent2"/>
            </a:solidFill>
            <a:miter lim="800000"/>
            <a:headEnd/>
            <a:tailEnd/>
          </a:ln>
        </p:spPr>
        <p:txBody>
          <a:bodyPr wrap="none" anchor="ctr"/>
          <a:lstStyle/>
          <a:p>
            <a:endParaRPr lang="en-US"/>
          </a:p>
        </p:txBody>
      </p:sp>
      <p:sp>
        <p:nvSpPr>
          <p:cNvPr id="25609" name="Text Box 14"/>
          <p:cNvSpPr txBox="1">
            <a:spLocks noChangeArrowheads="1"/>
          </p:cNvSpPr>
          <p:nvPr/>
        </p:nvSpPr>
        <p:spPr bwMode="auto">
          <a:xfrm>
            <a:off x="5399088" y="3810000"/>
            <a:ext cx="2797175" cy="457200"/>
          </a:xfrm>
          <a:prstGeom prst="rect">
            <a:avLst/>
          </a:prstGeom>
          <a:noFill/>
          <a:ln w="9525">
            <a:noFill/>
            <a:miter lim="800000"/>
            <a:headEnd/>
            <a:tailEnd/>
          </a:ln>
        </p:spPr>
        <p:txBody>
          <a:bodyPr wrap="none">
            <a:spAutoFit/>
          </a:bodyPr>
          <a:lstStyle/>
          <a:p>
            <a:r>
              <a:rPr lang="en-US"/>
              <a:t>Fisher-Weil Duration</a:t>
            </a:r>
          </a:p>
        </p:txBody>
      </p:sp>
      <p:sp>
        <p:nvSpPr>
          <p:cNvPr id="25610" name="Text Box 15"/>
          <p:cNvSpPr txBox="1">
            <a:spLocks noChangeArrowheads="1"/>
          </p:cNvSpPr>
          <p:nvPr/>
        </p:nvSpPr>
        <p:spPr bwMode="auto">
          <a:xfrm>
            <a:off x="5399088" y="4572000"/>
            <a:ext cx="3289300" cy="457200"/>
          </a:xfrm>
          <a:prstGeom prst="rect">
            <a:avLst/>
          </a:prstGeom>
          <a:noFill/>
          <a:ln w="9525">
            <a:noFill/>
            <a:miter lim="800000"/>
            <a:headEnd/>
            <a:tailEnd/>
          </a:ln>
        </p:spPr>
        <p:txBody>
          <a:bodyPr wrap="none">
            <a:spAutoFit/>
          </a:bodyPr>
          <a:lstStyle/>
          <a:p>
            <a:r>
              <a:rPr lang="en-US"/>
              <a:t>Quasi-Modified Duration</a:t>
            </a:r>
          </a:p>
        </p:txBody>
      </p:sp>
      <p:sp>
        <p:nvSpPr>
          <p:cNvPr id="25611" name="Text Box 17"/>
          <p:cNvSpPr txBox="1">
            <a:spLocks noChangeArrowheads="1"/>
          </p:cNvSpPr>
          <p:nvPr/>
        </p:nvSpPr>
        <p:spPr bwMode="auto">
          <a:xfrm>
            <a:off x="2714625" y="2362200"/>
            <a:ext cx="2238375" cy="457200"/>
          </a:xfrm>
          <a:prstGeom prst="rect">
            <a:avLst/>
          </a:prstGeom>
          <a:noFill/>
          <a:ln w="9525">
            <a:noFill/>
            <a:miter lim="800000"/>
            <a:headEnd/>
            <a:tailEnd/>
          </a:ln>
        </p:spPr>
        <p:txBody>
          <a:bodyPr wrap="none">
            <a:spAutoFit/>
          </a:bodyPr>
          <a:lstStyle/>
          <a:p>
            <a:r>
              <a:rPr lang="en-US"/>
              <a:t>Yield Sensitivity</a:t>
            </a:r>
          </a:p>
        </p:txBody>
      </p:sp>
      <p:sp>
        <p:nvSpPr>
          <p:cNvPr id="25612" name="Text Box 18"/>
          <p:cNvSpPr txBox="1">
            <a:spLocks noChangeArrowheads="1"/>
          </p:cNvSpPr>
          <p:nvPr/>
        </p:nvSpPr>
        <p:spPr bwMode="auto">
          <a:xfrm>
            <a:off x="2743200" y="3978275"/>
            <a:ext cx="2273300" cy="822325"/>
          </a:xfrm>
          <a:prstGeom prst="rect">
            <a:avLst/>
          </a:prstGeom>
          <a:noFill/>
          <a:ln w="9525">
            <a:noFill/>
            <a:miter lim="800000"/>
            <a:headEnd/>
            <a:tailEnd/>
          </a:ln>
        </p:spPr>
        <p:txBody>
          <a:bodyPr wrap="none">
            <a:spAutoFit/>
          </a:bodyPr>
          <a:lstStyle/>
          <a:p>
            <a:r>
              <a:rPr lang="en-US"/>
              <a:t>Spot Rate Curve </a:t>
            </a:r>
            <a:br>
              <a:rPr lang="en-US"/>
            </a:br>
            <a:r>
              <a:rPr lang="en-US"/>
              <a:t>Sensitivity</a:t>
            </a:r>
          </a:p>
        </p:txBody>
      </p:sp>
      <p:sp>
        <p:nvSpPr>
          <p:cNvPr id="25613" name="AutoShape 20"/>
          <p:cNvSpPr>
            <a:spLocks/>
          </p:cNvSpPr>
          <p:nvPr/>
        </p:nvSpPr>
        <p:spPr bwMode="auto">
          <a:xfrm>
            <a:off x="4953000" y="1447800"/>
            <a:ext cx="304800" cy="2209800"/>
          </a:xfrm>
          <a:prstGeom prst="leftBrace">
            <a:avLst>
              <a:gd name="adj1" fmla="val 60417"/>
              <a:gd name="adj2" fmla="val 50000"/>
            </a:avLst>
          </a:prstGeom>
          <a:noFill/>
          <a:ln w="9525">
            <a:solidFill>
              <a:schemeClr val="tx1"/>
            </a:solidFill>
            <a:round/>
            <a:headEnd/>
            <a:tailEnd/>
          </a:ln>
        </p:spPr>
        <p:txBody>
          <a:bodyPr wrap="none" anchor="ctr"/>
          <a:lstStyle/>
          <a:p>
            <a:endParaRPr lang="en-US"/>
          </a:p>
        </p:txBody>
      </p:sp>
      <p:sp>
        <p:nvSpPr>
          <p:cNvPr id="25614" name="AutoShape 21"/>
          <p:cNvSpPr>
            <a:spLocks/>
          </p:cNvSpPr>
          <p:nvPr/>
        </p:nvSpPr>
        <p:spPr bwMode="auto">
          <a:xfrm>
            <a:off x="4953000" y="3810000"/>
            <a:ext cx="304800" cy="1295400"/>
          </a:xfrm>
          <a:prstGeom prst="leftBrace">
            <a:avLst>
              <a:gd name="adj1" fmla="val 35417"/>
              <a:gd name="adj2" fmla="val 50000"/>
            </a:avLst>
          </a:prstGeom>
          <a:no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954"/>
                                        </p:tgtEl>
                                        <p:attrNameLst>
                                          <p:attrName>style.visibility</p:attrName>
                                        </p:attrNameLst>
                                      </p:cBhvr>
                                      <p:to>
                                        <p:strVal val="visible"/>
                                      </p:to>
                                    </p:set>
                                    <p:animEffect transition="in" filter="wipe(left)">
                                      <p:cBhvr>
                                        <p:cTn id="7" dur="500"/>
                                        <p:tgtEl>
                                          <p:spTgt spid="829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3"/>
          <p:cNvSpPr>
            <a:spLocks noGrp="1"/>
          </p:cNvSpPr>
          <p:nvPr>
            <p:ph type="ftr" sz="quarter" idx="11"/>
          </p:nvPr>
        </p:nvSpPr>
        <p:spPr>
          <a:noFill/>
        </p:spPr>
        <p:txBody>
          <a:bodyPr/>
          <a:lstStyle/>
          <a:p>
            <a:endParaRPr lang="en-US" dirty="0" smtClean="0"/>
          </a:p>
        </p:txBody>
      </p:sp>
      <p:sp>
        <p:nvSpPr>
          <p:cNvPr id="8196" name="Slide Number Placeholder 4"/>
          <p:cNvSpPr>
            <a:spLocks noGrp="1"/>
          </p:cNvSpPr>
          <p:nvPr>
            <p:ph type="sldNum" sz="quarter" idx="12"/>
          </p:nvPr>
        </p:nvSpPr>
        <p:spPr>
          <a:noFill/>
        </p:spPr>
        <p:txBody>
          <a:bodyPr/>
          <a:lstStyle/>
          <a:p>
            <a:fld id="{45396F20-13D8-4DE1-AC9D-2F7F83F4BDB8}" type="slidenum">
              <a:rPr lang="en-US" smtClean="0"/>
              <a:pPr/>
              <a:t>16</a:t>
            </a:fld>
            <a:endParaRPr lang="en-US" smtClean="0"/>
          </a:p>
        </p:txBody>
      </p:sp>
      <p:sp>
        <p:nvSpPr>
          <p:cNvPr id="8197" name="Rectangle 2"/>
          <p:cNvSpPr>
            <a:spLocks noGrp="1" noChangeArrowheads="1"/>
          </p:cNvSpPr>
          <p:nvPr>
            <p:ph type="title"/>
          </p:nvPr>
        </p:nvSpPr>
        <p:spPr/>
        <p:txBody>
          <a:bodyPr/>
          <a:lstStyle/>
          <a:p>
            <a:pPr eaLnBrk="1" hangingPunct="1"/>
            <a:r>
              <a:rPr lang="en-US" smtClean="0"/>
              <a:t>Relationship between modified and Macaulay duration</a:t>
            </a:r>
          </a:p>
        </p:txBody>
      </p:sp>
      <p:graphicFrame>
        <p:nvGraphicFramePr>
          <p:cNvPr id="8194" name="Object 3"/>
          <p:cNvGraphicFramePr>
            <a:graphicFrameLocks noChangeAspect="1"/>
          </p:cNvGraphicFramePr>
          <p:nvPr/>
        </p:nvGraphicFramePr>
        <p:xfrm>
          <a:off x="3429000" y="1905000"/>
          <a:ext cx="1828800" cy="1298575"/>
        </p:xfrm>
        <a:graphic>
          <a:graphicData uri="http://schemas.openxmlformats.org/presentationml/2006/ole">
            <p:oleObj spid="_x0000_s8194" name="Equation" r:id="rId4" imgW="876240" imgH="622080" progId="Equation.3">
              <p:embed/>
            </p:oleObj>
          </a:graphicData>
        </a:graphic>
      </p:graphicFrame>
      <p:sp>
        <p:nvSpPr>
          <p:cNvPr id="29700" name="Text Box 4"/>
          <p:cNvSpPr txBox="1">
            <a:spLocks noChangeArrowheads="1"/>
          </p:cNvSpPr>
          <p:nvPr/>
        </p:nvSpPr>
        <p:spPr bwMode="auto">
          <a:xfrm>
            <a:off x="1905000" y="4876800"/>
            <a:ext cx="5551488" cy="1187450"/>
          </a:xfrm>
          <a:prstGeom prst="rect">
            <a:avLst/>
          </a:prstGeom>
          <a:noFill/>
          <a:ln w="9525">
            <a:noFill/>
            <a:miter lim="800000"/>
            <a:headEnd/>
            <a:tailEnd/>
          </a:ln>
        </p:spPr>
        <p:txBody>
          <a:bodyPr wrap="none">
            <a:spAutoFit/>
          </a:bodyPr>
          <a:lstStyle/>
          <a:p>
            <a:pPr marL="495300" indent="-495300">
              <a:buFontTx/>
              <a:buAutoNum type="romanLcParenBoth"/>
            </a:pPr>
            <a:r>
              <a:rPr lang="en-US"/>
              <a:t>They differ only by a constant factor</a:t>
            </a:r>
          </a:p>
          <a:p>
            <a:pPr marL="495300" indent="-495300">
              <a:buFontTx/>
              <a:buAutoNum type="romanLcParenBoth"/>
            </a:pPr>
            <a:r>
              <a:rPr lang="en-US"/>
              <a:t> In the case of continuous compounding</a:t>
            </a:r>
            <a:br>
              <a:rPr lang="en-US"/>
            </a:br>
            <a:r>
              <a:rPr lang="en-US" i="1"/>
              <a:t>D</a:t>
            </a:r>
            <a:r>
              <a:rPr lang="en-US" i="1" baseline="-25000"/>
              <a:t>m</a:t>
            </a:r>
            <a:r>
              <a:rPr lang="en-US" i="1"/>
              <a:t>=D</a:t>
            </a:r>
            <a:r>
              <a:rPr lang="en-US"/>
              <a:t>.</a:t>
            </a:r>
          </a:p>
        </p:txBody>
      </p:sp>
      <p:sp>
        <p:nvSpPr>
          <p:cNvPr id="8199" name="Rectangle 7"/>
          <p:cNvSpPr>
            <a:spLocks noChangeArrowheads="1"/>
          </p:cNvSpPr>
          <p:nvPr/>
        </p:nvSpPr>
        <p:spPr bwMode="auto">
          <a:xfrm>
            <a:off x="2667000" y="1828800"/>
            <a:ext cx="3810000" cy="1600200"/>
          </a:xfrm>
          <a:prstGeom prst="rect">
            <a:avLst/>
          </a:prstGeom>
          <a:noFill/>
          <a:ln w="9525">
            <a:solidFill>
              <a:schemeClr val="accent2"/>
            </a:solidFill>
            <a:miter lim="800000"/>
            <a:headEnd/>
            <a:tailEnd/>
          </a:ln>
        </p:spPr>
        <p:txBody>
          <a:bodyPr wrap="none" anchor="ctr"/>
          <a:lstStyle/>
          <a:p>
            <a:endParaRPr lang="en-US"/>
          </a:p>
        </p:txBody>
      </p:sp>
      <p:sp>
        <p:nvSpPr>
          <p:cNvPr id="29704" name="AutoShape 8"/>
          <p:cNvSpPr>
            <a:spLocks noChangeArrowheads="1"/>
          </p:cNvSpPr>
          <p:nvPr/>
        </p:nvSpPr>
        <p:spPr bwMode="auto">
          <a:xfrm>
            <a:off x="8458200" y="228600"/>
            <a:ext cx="381000" cy="3810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a:p>
        </p:txBody>
      </p:sp>
      <p:sp>
        <p:nvSpPr>
          <p:cNvPr id="8201" name="Text Box 9"/>
          <p:cNvSpPr txBox="1">
            <a:spLocks noChangeArrowheads="1"/>
          </p:cNvSpPr>
          <p:nvPr/>
        </p:nvSpPr>
        <p:spPr bwMode="auto">
          <a:xfrm>
            <a:off x="898525" y="3540125"/>
            <a:ext cx="7407275" cy="822325"/>
          </a:xfrm>
          <a:prstGeom prst="rect">
            <a:avLst/>
          </a:prstGeom>
          <a:noFill/>
          <a:ln w="9525">
            <a:noFill/>
            <a:miter lim="800000"/>
            <a:headEnd/>
            <a:tailEnd/>
          </a:ln>
        </p:spPr>
        <p:txBody>
          <a:bodyPr>
            <a:spAutoFit/>
          </a:bodyPr>
          <a:lstStyle/>
          <a:p>
            <a:r>
              <a:rPr lang="en-US"/>
              <a:t>Where </a:t>
            </a:r>
            <a:r>
              <a:rPr lang="en-US">
                <a:latin typeface="Symbol" pitchFamily="18" charset="2"/>
              </a:rPr>
              <a:t>l</a:t>
            </a:r>
            <a:r>
              <a:rPr lang="en-US"/>
              <a:t> is the yield, and m is the number of compounding periods per year. </a:t>
            </a:r>
          </a:p>
        </p:txBody>
      </p:sp>
      <p:sp>
        <p:nvSpPr>
          <p:cNvPr id="8202" name="Line 10"/>
          <p:cNvSpPr>
            <a:spLocks noChangeShapeType="1"/>
          </p:cNvSpPr>
          <p:nvPr/>
        </p:nvSpPr>
        <p:spPr bwMode="auto">
          <a:xfrm>
            <a:off x="457200" y="4572000"/>
            <a:ext cx="8229600" cy="0"/>
          </a:xfrm>
          <a:prstGeom prst="line">
            <a:avLst/>
          </a:prstGeom>
          <a:noFill/>
          <a:ln w="9525">
            <a:solidFill>
              <a:schemeClr val="tx1"/>
            </a:solidFill>
            <a:round/>
            <a:headEnd/>
            <a:tailEnd/>
          </a:ln>
        </p:spPr>
        <p:txBody>
          <a:bodyPr/>
          <a:lstStyle/>
          <a:p>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700">
                                            <p:txEl>
                                              <p:pRg st="0" end="0"/>
                                            </p:txEl>
                                          </p:spTgt>
                                        </p:tgtEl>
                                        <p:attrNameLst>
                                          <p:attrName>style.visibility</p:attrName>
                                        </p:attrNameLst>
                                      </p:cBhvr>
                                      <p:to>
                                        <p:strVal val="visible"/>
                                      </p:to>
                                    </p:set>
                                    <p:animEffect transition="in" filter="wipe(left)">
                                      <p:cBhvr>
                                        <p:cTn id="7" dur="500"/>
                                        <p:tgtEl>
                                          <p:spTgt spid="297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700">
                                            <p:txEl>
                                              <p:pRg st="1" end="1"/>
                                            </p:txEl>
                                          </p:spTgt>
                                        </p:tgtEl>
                                        <p:attrNameLst>
                                          <p:attrName>style.visibility</p:attrName>
                                        </p:attrNameLst>
                                      </p:cBhvr>
                                      <p:to>
                                        <p:strVal val="visible"/>
                                      </p:to>
                                    </p:set>
                                    <p:animEffect transition="in" filter="wipe(left)">
                                      <p:cBhvr>
                                        <p:cTn id="12" dur="500"/>
                                        <p:tgtEl>
                                          <p:spTgt spid="297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Footer Placeholder 6"/>
          <p:cNvSpPr>
            <a:spLocks noGrp="1"/>
          </p:cNvSpPr>
          <p:nvPr>
            <p:ph type="ftr" sz="quarter" idx="11"/>
          </p:nvPr>
        </p:nvSpPr>
        <p:spPr>
          <a:noFill/>
        </p:spPr>
        <p:txBody>
          <a:bodyPr/>
          <a:lstStyle/>
          <a:p>
            <a:endParaRPr lang="en-US" dirty="0" smtClean="0"/>
          </a:p>
        </p:txBody>
      </p:sp>
      <p:sp>
        <p:nvSpPr>
          <p:cNvPr id="9224" name="Slide Number Placeholder 7"/>
          <p:cNvSpPr>
            <a:spLocks noGrp="1"/>
          </p:cNvSpPr>
          <p:nvPr>
            <p:ph type="sldNum" sz="quarter" idx="12"/>
          </p:nvPr>
        </p:nvSpPr>
        <p:spPr>
          <a:noFill/>
        </p:spPr>
        <p:txBody>
          <a:bodyPr/>
          <a:lstStyle/>
          <a:p>
            <a:fld id="{121565F2-C501-4B9C-BBA4-9C81D792C30E}" type="slidenum">
              <a:rPr lang="en-US" smtClean="0"/>
              <a:pPr/>
              <a:t>17</a:t>
            </a:fld>
            <a:endParaRPr lang="en-US" smtClean="0"/>
          </a:p>
        </p:txBody>
      </p:sp>
      <p:sp>
        <p:nvSpPr>
          <p:cNvPr id="9225" name="Rectangle 2"/>
          <p:cNvSpPr>
            <a:spLocks noGrp="1" noChangeArrowheads="1"/>
          </p:cNvSpPr>
          <p:nvPr>
            <p:ph type="title"/>
          </p:nvPr>
        </p:nvSpPr>
        <p:spPr/>
        <p:txBody>
          <a:bodyPr/>
          <a:lstStyle/>
          <a:p>
            <a:pPr eaLnBrk="1" hangingPunct="1"/>
            <a:r>
              <a:rPr lang="en-US" smtClean="0"/>
              <a:t>Relationship between modified and Macaulay duration</a:t>
            </a:r>
          </a:p>
        </p:txBody>
      </p:sp>
      <p:graphicFrame>
        <p:nvGraphicFramePr>
          <p:cNvPr id="237595" name="Object 27"/>
          <p:cNvGraphicFramePr>
            <a:graphicFrameLocks noChangeAspect="1"/>
          </p:cNvGraphicFramePr>
          <p:nvPr>
            <p:ph sz="quarter" idx="2"/>
          </p:nvPr>
        </p:nvGraphicFramePr>
        <p:xfrm>
          <a:off x="685800" y="3263900"/>
          <a:ext cx="1752600" cy="850900"/>
        </p:xfrm>
        <a:graphic>
          <a:graphicData uri="http://schemas.openxmlformats.org/presentationml/2006/ole">
            <p:oleObj spid="_x0000_s9218" name="Equation" r:id="rId4" imgW="914400" imgH="444240" progId="Equation.3">
              <p:embed/>
            </p:oleObj>
          </a:graphicData>
        </a:graphic>
      </p:graphicFrame>
      <p:graphicFrame>
        <p:nvGraphicFramePr>
          <p:cNvPr id="237572" name="Object 4"/>
          <p:cNvGraphicFramePr>
            <a:graphicFrameLocks noChangeAspect="1"/>
          </p:cNvGraphicFramePr>
          <p:nvPr/>
        </p:nvGraphicFramePr>
        <p:xfrm>
          <a:off x="3124200" y="3200400"/>
          <a:ext cx="2430463" cy="973138"/>
        </p:xfrm>
        <a:graphic>
          <a:graphicData uri="http://schemas.openxmlformats.org/presentationml/2006/ole">
            <p:oleObj spid="_x0000_s9219" name="Equation" r:id="rId5" imgW="1143000" imgH="457200" progId="Equation.3">
              <p:embed/>
            </p:oleObj>
          </a:graphicData>
        </a:graphic>
      </p:graphicFrame>
      <p:grpSp>
        <p:nvGrpSpPr>
          <p:cNvPr id="2" name="Group 8"/>
          <p:cNvGrpSpPr>
            <a:grpSpLocks/>
          </p:cNvGrpSpPr>
          <p:nvPr/>
        </p:nvGrpSpPr>
        <p:grpSpPr bwMode="auto">
          <a:xfrm>
            <a:off x="304800" y="2819400"/>
            <a:ext cx="8382000" cy="1447800"/>
            <a:chOff x="192" y="1392"/>
            <a:chExt cx="5280" cy="1152"/>
          </a:xfrm>
        </p:grpSpPr>
        <p:sp>
          <p:nvSpPr>
            <p:cNvPr id="9243" name="Text Box 9"/>
            <p:cNvSpPr txBox="1">
              <a:spLocks noChangeArrowheads="1"/>
            </p:cNvSpPr>
            <p:nvPr/>
          </p:nvSpPr>
          <p:spPr bwMode="auto">
            <a:xfrm>
              <a:off x="192" y="1392"/>
              <a:ext cx="1512" cy="364"/>
            </a:xfrm>
            <a:prstGeom prst="rect">
              <a:avLst/>
            </a:prstGeom>
            <a:noFill/>
            <a:ln w="9525">
              <a:noFill/>
              <a:miter lim="800000"/>
              <a:headEnd/>
              <a:tailEnd/>
            </a:ln>
          </p:spPr>
          <p:txBody>
            <a:bodyPr wrap="none">
              <a:spAutoFit/>
            </a:bodyPr>
            <a:lstStyle/>
            <a:p>
              <a:r>
                <a:rPr lang="en-US"/>
                <a:t>Cash flow stream:</a:t>
              </a:r>
            </a:p>
          </p:txBody>
        </p:sp>
        <p:sp>
          <p:nvSpPr>
            <p:cNvPr id="9244" name="Rectangle 10"/>
            <p:cNvSpPr>
              <a:spLocks noChangeArrowheads="1"/>
            </p:cNvSpPr>
            <p:nvPr/>
          </p:nvSpPr>
          <p:spPr bwMode="auto">
            <a:xfrm>
              <a:off x="192" y="1392"/>
              <a:ext cx="5280" cy="1152"/>
            </a:xfrm>
            <a:prstGeom prst="rect">
              <a:avLst/>
            </a:prstGeom>
            <a:noFill/>
            <a:ln w="9525">
              <a:solidFill>
                <a:srgbClr val="FF0000"/>
              </a:solidFill>
              <a:miter lim="800000"/>
              <a:headEnd/>
              <a:tailEnd/>
            </a:ln>
          </p:spPr>
          <p:txBody>
            <a:bodyPr wrap="none" anchor="ctr"/>
            <a:lstStyle/>
            <a:p>
              <a:endParaRPr lang="en-US"/>
            </a:p>
          </p:txBody>
        </p:sp>
      </p:grpSp>
      <p:sp>
        <p:nvSpPr>
          <p:cNvPr id="9227" name="Line 22"/>
          <p:cNvSpPr>
            <a:spLocks noChangeShapeType="1"/>
          </p:cNvSpPr>
          <p:nvPr/>
        </p:nvSpPr>
        <p:spPr bwMode="auto">
          <a:xfrm>
            <a:off x="304800" y="1295400"/>
            <a:ext cx="8458200" cy="0"/>
          </a:xfrm>
          <a:prstGeom prst="line">
            <a:avLst/>
          </a:prstGeom>
          <a:noFill/>
          <a:ln w="9525">
            <a:solidFill>
              <a:schemeClr val="accent2"/>
            </a:solidFill>
            <a:round/>
            <a:headEnd/>
            <a:tailEnd/>
          </a:ln>
        </p:spPr>
        <p:txBody>
          <a:bodyPr/>
          <a:lstStyle/>
          <a:p>
            <a:endParaRPr lang="en-AU"/>
          </a:p>
        </p:txBody>
      </p:sp>
      <p:grpSp>
        <p:nvGrpSpPr>
          <p:cNvPr id="3" name="Group 26"/>
          <p:cNvGrpSpPr>
            <a:grpSpLocks/>
          </p:cNvGrpSpPr>
          <p:nvPr/>
        </p:nvGrpSpPr>
        <p:grpSpPr bwMode="auto">
          <a:xfrm>
            <a:off x="304800" y="1260475"/>
            <a:ext cx="8458200" cy="1558925"/>
            <a:chOff x="304800" y="1260475"/>
            <a:chExt cx="8458200" cy="1558925"/>
          </a:xfrm>
        </p:grpSpPr>
        <p:sp>
          <p:nvSpPr>
            <p:cNvPr id="9233" name="Text Box 3"/>
            <p:cNvSpPr txBox="1">
              <a:spLocks noChangeArrowheads="1"/>
            </p:cNvSpPr>
            <p:nvPr/>
          </p:nvSpPr>
          <p:spPr bwMode="auto">
            <a:xfrm>
              <a:off x="457200" y="1371600"/>
              <a:ext cx="3678238" cy="822325"/>
            </a:xfrm>
            <a:prstGeom prst="rect">
              <a:avLst/>
            </a:prstGeom>
            <a:noFill/>
            <a:ln w="9525">
              <a:noFill/>
              <a:miter lim="800000"/>
              <a:headEnd/>
              <a:tailEnd/>
            </a:ln>
          </p:spPr>
          <p:txBody>
            <a:bodyPr wrap="none">
              <a:spAutoFit/>
            </a:bodyPr>
            <a:lstStyle/>
            <a:p>
              <a:r>
                <a:rPr lang="en-US"/>
                <a:t>Assume:  m periods per year</a:t>
              </a:r>
            </a:p>
            <a:p>
              <a:r>
                <a:rPr lang="en-US"/>
                <a:t>                </a:t>
              </a:r>
              <a:r>
                <a:rPr lang="en-US">
                  <a:latin typeface="Symbol" pitchFamily="18" charset="2"/>
                </a:rPr>
                <a:t>l</a:t>
              </a:r>
              <a:r>
                <a:rPr lang="en-US"/>
                <a:t> is the yield</a:t>
              </a:r>
            </a:p>
          </p:txBody>
        </p:sp>
        <p:grpSp>
          <p:nvGrpSpPr>
            <p:cNvPr id="9234" name="Group 11"/>
            <p:cNvGrpSpPr>
              <a:grpSpLocks/>
            </p:cNvGrpSpPr>
            <p:nvPr/>
          </p:nvGrpSpPr>
          <p:grpSpPr bwMode="auto">
            <a:xfrm>
              <a:off x="4267200" y="1295400"/>
              <a:ext cx="3886200" cy="1524000"/>
              <a:chOff x="1392" y="1488"/>
              <a:chExt cx="2448" cy="960"/>
            </a:xfrm>
          </p:grpSpPr>
          <p:sp>
            <p:nvSpPr>
              <p:cNvPr id="9237" name="Line 12"/>
              <p:cNvSpPr>
                <a:spLocks noChangeShapeType="1"/>
              </p:cNvSpPr>
              <p:nvPr/>
            </p:nvSpPr>
            <p:spPr bwMode="auto">
              <a:xfrm>
                <a:off x="1392" y="2149"/>
                <a:ext cx="2448" cy="0"/>
              </a:xfrm>
              <a:prstGeom prst="line">
                <a:avLst/>
              </a:prstGeom>
              <a:noFill/>
              <a:ln w="9525">
                <a:solidFill>
                  <a:schemeClr val="tx1"/>
                </a:solidFill>
                <a:round/>
                <a:headEnd/>
                <a:tailEnd type="triangle" w="med" len="med"/>
              </a:ln>
            </p:spPr>
            <p:txBody>
              <a:bodyPr/>
              <a:lstStyle/>
              <a:p>
                <a:endParaRPr lang="en-AU"/>
              </a:p>
            </p:txBody>
          </p:sp>
          <p:sp>
            <p:nvSpPr>
              <p:cNvPr id="9238" name="Line 13"/>
              <p:cNvSpPr>
                <a:spLocks noChangeShapeType="1"/>
              </p:cNvSpPr>
              <p:nvPr/>
            </p:nvSpPr>
            <p:spPr bwMode="auto">
              <a:xfrm flipV="1">
                <a:off x="2448" y="1573"/>
                <a:ext cx="0" cy="576"/>
              </a:xfrm>
              <a:prstGeom prst="line">
                <a:avLst/>
              </a:prstGeom>
              <a:noFill/>
              <a:ln w="9525">
                <a:solidFill>
                  <a:schemeClr val="tx1"/>
                </a:solidFill>
                <a:round/>
                <a:headEnd/>
                <a:tailEnd type="triangle" w="med" len="med"/>
              </a:ln>
            </p:spPr>
            <p:txBody>
              <a:bodyPr/>
              <a:lstStyle/>
              <a:p>
                <a:endParaRPr lang="en-AU"/>
              </a:p>
            </p:txBody>
          </p:sp>
          <p:sp>
            <p:nvSpPr>
              <p:cNvPr id="9239" name="Text Box 14"/>
              <p:cNvSpPr txBox="1">
                <a:spLocks noChangeArrowheads="1"/>
              </p:cNvSpPr>
              <p:nvPr/>
            </p:nvSpPr>
            <p:spPr bwMode="auto">
              <a:xfrm>
                <a:off x="2246" y="2236"/>
                <a:ext cx="590" cy="212"/>
              </a:xfrm>
              <a:prstGeom prst="rect">
                <a:avLst/>
              </a:prstGeom>
              <a:noFill/>
              <a:ln w="9525">
                <a:noFill/>
                <a:miter lim="800000"/>
                <a:headEnd/>
                <a:tailEnd/>
              </a:ln>
            </p:spPr>
            <p:txBody>
              <a:bodyPr wrap="none">
                <a:spAutoFit/>
              </a:bodyPr>
              <a:lstStyle/>
              <a:p>
                <a:r>
                  <a:rPr lang="en-US" sz="1600"/>
                  <a:t>k periods</a:t>
                </a:r>
              </a:p>
            </p:txBody>
          </p:sp>
          <p:sp>
            <p:nvSpPr>
              <p:cNvPr id="9240" name="Text Box 15"/>
              <p:cNvSpPr txBox="1">
                <a:spLocks noChangeArrowheads="1"/>
              </p:cNvSpPr>
              <p:nvPr/>
            </p:nvSpPr>
            <p:spPr bwMode="auto">
              <a:xfrm>
                <a:off x="2962" y="1488"/>
                <a:ext cx="626" cy="212"/>
              </a:xfrm>
              <a:prstGeom prst="rect">
                <a:avLst/>
              </a:prstGeom>
              <a:noFill/>
              <a:ln w="9525">
                <a:noFill/>
                <a:miter lim="800000"/>
                <a:headEnd/>
                <a:tailEnd/>
              </a:ln>
            </p:spPr>
            <p:txBody>
              <a:bodyPr wrap="none">
                <a:spAutoFit/>
              </a:bodyPr>
              <a:lstStyle/>
              <a:p>
                <a:r>
                  <a:rPr lang="en-US" sz="1600"/>
                  <a:t>m periods</a:t>
                </a:r>
              </a:p>
            </p:txBody>
          </p:sp>
          <p:sp>
            <p:nvSpPr>
              <p:cNvPr id="9241" name="Line 16"/>
              <p:cNvSpPr>
                <a:spLocks noChangeShapeType="1"/>
              </p:cNvSpPr>
              <p:nvPr/>
            </p:nvSpPr>
            <p:spPr bwMode="auto">
              <a:xfrm>
                <a:off x="3216" y="1957"/>
                <a:ext cx="0" cy="288"/>
              </a:xfrm>
              <a:prstGeom prst="line">
                <a:avLst/>
              </a:prstGeom>
              <a:noFill/>
              <a:ln w="9525">
                <a:solidFill>
                  <a:schemeClr val="accent2"/>
                </a:solidFill>
                <a:round/>
                <a:headEnd/>
                <a:tailEnd/>
              </a:ln>
            </p:spPr>
            <p:txBody>
              <a:bodyPr/>
              <a:lstStyle/>
              <a:p>
                <a:endParaRPr lang="en-AU"/>
              </a:p>
            </p:txBody>
          </p:sp>
          <p:sp>
            <p:nvSpPr>
              <p:cNvPr id="9242" name="Text Box 17"/>
              <p:cNvSpPr txBox="1">
                <a:spLocks noChangeArrowheads="1"/>
              </p:cNvSpPr>
              <p:nvPr/>
            </p:nvSpPr>
            <p:spPr bwMode="auto">
              <a:xfrm>
                <a:off x="3023" y="1643"/>
                <a:ext cx="433" cy="212"/>
              </a:xfrm>
              <a:prstGeom prst="rect">
                <a:avLst/>
              </a:prstGeom>
              <a:noFill/>
              <a:ln w="9525">
                <a:noFill/>
                <a:miter lim="800000"/>
                <a:headEnd/>
                <a:tailEnd/>
              </a:ln>
            </p:spPr>
            <p:txBody>
              <a:bodyPr wrap="none">
                <a:spAutoFit/>
              </a:bodyPr>
              <a:lstStyle/>
              <a:p>
                <a:r>
                  <a:rPr lang="en-US" sz="1600"/>
                  <a:t>1 year</a:t>
                </a:r>
              </a:p>
            </p:txBody>
          </p:sp>
        </p:grpSp>
        <p:sp>
          <p:nvSpPr>
            <p:cNvPr id="9235" name="Line 23"/>
            <p:cNvSpPr>
              <a:spLocks noChangeShapeType="1"/>
            </p:cNvSpPr>
            <p:nvPr/>
          </p:nvSpPr>
          <p:spPr bwMode="auto">
            <a:xfrm>
              <a:off x="304800" y="2743200"/>
              <a:ext cx="8458200" cy="0"/>
            </a:xfrm>
            <a:prstGeom prst="line">
              <a:avLst/>
            </a:prstGeom>
            <a:noFill/>
            <a:ln w="9525">
              <a:solidFill>
                <a:schemeClr val="accent2"/>
              </a:solidFill>
              <a:round/>
              <a:headEnd/>
              <a:tailEnd/>
            </a:ln>
          </p:spPr>
          <p:txBody>
            <a:bodyPr/>
            <a:lstStyle/>
            <a:p>
              <a:endParaRPr lang="en-AU"/>
            </a:p>
          </p:txBody>
        </p:sp>
        <p:sp>
          <p:nvSpPr>
            <p:cNvPr id="9236" name="Text Box 24"/>
            <p:cNvSpPr txBox="1">
              <a:spLocks noChangeArrowheads="1"/>
            </p:cNvSpPr>
            <p:nvPr/>
          </p:nvSpPr>
          <p:spPr bwMode="auto">
            <a:xfrm>
              <a:off x="6003925" y="1260475"/>
              <a:ext cx="409575" cy="457200"/>
            </a:xfrm>
            <a:prstGeom prst="rect">
              <a:avLst/>
            </a:prstGeom>
            <a:noFill/>
            <a:ln w="9525">
              <a:noFill/>
              <a:miter lim="800000"/>
              <a:headEnd/>
              <a:tailEnd/>
            </a:ln>
          </p:spPr>
          <p:txBody>
            <a:bodyPr wrap="none">
              <a:spAutoFit/>
            </a:bodyPr>
            <a:lstStyle/>
            <a:p>
              <a:r>
                <a:rPr lang="en-US" i="1"/>
                <a:t>c</a:t>
              </a:r>
              <a:r>
                <a:rPr lang="en-US" i="1" baseline="-25000"/>
                <a:t>k</a:t>
              </a:r>
              <a:endParaRPr lang="en-US" i="1"/>
            </a:p>
          </p:txBody>
        </p:sp>
      </p:grpSp>
      <p:grpSp>
        <p:nvGrpSpPr>
          <p:cNvPr id="5" name="Group 27"/>
          <p:cNvGrpSpPr>
            <a:grpSpLocks/>
          </p:cNvGrpSpPr>
          <p:nvPr/>
        </p:nvGrpSpPr>
        <p:grpSpPr bwMode="auto">
          <a:xfrm>
            <a:off x="381000" y="4267200"/>
            <a:ext cx="8296275" cy="909638"/>
            <a:chOff x="381000" y="4267200"/>
            <a:chExt cx="8296275" cy="909638"/>
          </a:xfrm>
        </p:grpSpPr>
        <p:graphicFrame>
          <p:nvGraphicFramePr>
            <p:cNvPr id="9222" name="Object 6"/>
            <p:cNvGraphicFramePr>
              <a:graphicFrameLocks noChangeAspect="1"/>
            </p:cNvGraphicFramePr>
            <p:nvPr/>
          </p:nvGraphicFramePr>
          <p:xfrm>
            <a:off x="990600" y="4267200"/>
            <a:ext cx="7686675" cy="909638"/>
          </p:xfrm>
          <a:graphic>
            <a:graphicData uri="http://schemas.openxmlformats.org/presentationml/2006/ole">
              <p:oleObj spid="_x0000_s9222" name="Equation" r:id="rId6" imgW="3759120" imgH="444240" progId="Equation.3">
                <p:embed/>
              </p:oleObj>
            </a:graphicData>
          </a:graphic>
        </p:graphicFrame>
        <p:sp>
          <p:nvSpPr>
            <p:cNvPr id="9232" name="AutoShape 29"/>
            <p:cNvSpPr>
              <a:spLocks noChangeArrowheads="1"/>
            </p:cNvSpPr>
            <p:nvPr/>
          </p:nvSpPr>
          <p:spPr bwMode="auto">
            <a:xfrm>
              <a:off x="381000" y="4648200"/>
              <a:ext cx="457200" cy="152400"/>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grpSp>
      <p:grpSp>
        <p:nvGrpSpPr>
          <p:cNvPr id="6" name="Group 28"/>
          <p:cNvGrpSpPr>
            <a:grpSpLocks/>
          </p:cNvGrpSpPr>
          <p:nvPr/>
        </p:nvGrpSpPr>
        <p:grpSpPr bwMode="auto">
          <a:xfrm>
            <a:off x="381000" y="5410200"/>
            <a:ext cx="6934200" cy="858838"/>
            <a:chOff x="381000" y="5410200"/>
            <a:chExt cx="6934200" cy="858838"/>
          </a:xfrm>
        </p:grpSpPr>
        <p:graphicFrame>
          <p:nvGraphicFramePr>
            <p:cNvPr id="9221" name="Object 25"/>
            <p:cNvGraphicFramePr>
              <a:graphicFrameLocks noChangeAspect="1"/>
            </p:cNvGraphicFramePr>
            <p:nvPr/>
          </p:nvGraphicFramePr>
          <p:xfrm>
            <a:off x="1752600" y="5410200"/>
            <a:ext cx="5562600" cy="858838"/>
          </p:xfrm>
          <a:graphic>
            <a:graphicData uri="http://schemas.openxmlformats.org/presentationml/2006/ole">
              <p:oleObj spid="_x0000_s9221" name="Equation" r:id="rId7" imgW="3124080" imgH="482400" progId="Equation.3">
                <p:embed/>
              </p:oleObj>
            </a:graphicData>
          </a:graphic>
        </p:graphicFrame>
        <p:sp>
          <p:nvSpPr>
            <p:cNvPr id="9231" name="AutoShape 30"/>
            <p:cNvSpPr>
              <a:spLocks noChangeArrowheads="1"/>
            </p:cNvSpPr>
            <p:nvPr/>
          </p:nvSpPr>
          <p:spPr bwMode="auto">
            <a:xfrm>
              <a:off x="381000" y="5715000"/>
              <a:ext cx="457200" cy="152400"/>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grpSp>
      <p:graphicFrame>
        <p:nvGraphicFramePr>
          <p:cNvPr id="237599" name="Object 31"/>
          <p:cNvGraphicFramePr>
            <a:graphicFrameLocks noChangeAspect="1"/>
          </p:cNvGraphicFramePr>
          <p:nvPr>
            <p:ph sz="quarter" idx="3"/>
          </p:nvPr>
        </p:nvGraphicFramePr>
        <p:xfrm>
          <a:off x="6324600" y="3276600"/>
          <a:ext cx="1905000" cy="857250"/>
        </p:xfrm>
        <a:graphic>
          <a:graphicData uri="http://schemas.openxmlformats.org/presentationml/2006/ole">
            <p:oleObj spid="_x0000_s9220" name="Equation" r:id="rId8" imgW="990360" imgH="4442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37595"/>
                                        </p:tgtEl>
                                        <p:attrNameLst>
                                          <p:attrName>style.visibility</p:attrName>
                                        </p:attrNameLst>
                                      </p:cBhvr>
                                      <p:to>
                                        <p:strVal val="visible"/>
                                      </p:to>
                                    </p:set>
                                    <p:animEffect transition="in" filter="wipe(left)">
                                      <p:cBhvr>
                                        <p:cTn id="17" dur="500"/>
                                        <p:tgtEl>
                                          <p:spTgt spid="23759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37572"/>
                                        </p:tgtEl>
                                        <p:attrNameLst>
                                          <p:attrName>style.visibility</p:attrName>
                                        </p:attrNameLst>
                                      </p:cBhvr>
                                      <p:to>
                                        <p:strVal val="visible"/>
                                      </p:to>
                                    </p:set>
                                    <p:animEffect transition="in" filter="wipe(left)">
                                      <p:cBhvr>
                                        <p:cTn id="22" dur="500"/>
                                        <p:tgtEl>
                                          <p:spTgt spid="23757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37599"/>
                                        </p:tgtEl>
                                        <p:attrNameLst>
                                          <p:attrName>style.visibility</p:attrName>
                                        </p:attrNameLst>
                                      </p:cBhvr>
                                      <p:to>
                                        <p:strVal val="visible"/>
                                      </p:to>
                                    </p:set>
                                    <p:animEffect transition="in" filter="wipe(left)">
                                      <p:cBhvr>
                                        <p:cTn id="27" dur="500"/>
                                        <p:tgtEl>
                                          <p:spTgt spid="23759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noFill/>
        </p:spPr>
        <p:txBody>
          <a:bodyPr/>
          <a:lstStyle/>
          <a:p>
            <a:endParaRPr lang="en-US" dirty="0" smtClean="0"/>
          </a:p>
        </p:txBody>
      </p:sp>
      <p:sp>
        <p:nvSpPr>
          <p:cNvPr id="10244" name="Slide Number Placeholder 4"/>
          <p:cNvSpPr>
            <a:spLocks noGrp="1"/>
          </p:cNvSpPr>
          <p:nvPr>
            <p:ph type="sldNum" sz="quarter" idx="12"/>
          </p:nvPr>
        </p:nvSpPr>
        <p:spPr>
          <a:noFill/>
        </p:spPr>
        <p:txBody>
          <a:bodyPr/>
          <a:lstStyle/>
          <a:p>
            <a:fld id="{1B470A09-A528-4014-8C53-EE1F326E60F9}" type="slidenum">
              <a:rPr lang="en-US" smtClean="0"/>
              <a:pPr/>
              <a:t>18</a:t>
            </a:fld>
            <a:endParaRPr lang="en-US" smtClean="0"/>
          </a:p>
        </p:txBody>
      </p:sp>
      <p:sp>
        <p:nvSpPr>
          <p:cNvPr id="10245" name="Rectangle 2"/>
          <p:cNvSpPr>
            <a:spLocks noGrp="1" noChangeArrowheads="1"/>
          </p:cNvSpPr>
          <p:nvPr>
            <p:ph type="title"/>
          </p:nvPr>
        </p:nvSpPr>
        <p:spPr/>
        <p:txBody>
          <a:bodyPr/>
          <a:lstStyle/>
          <a:p>
            <a:pPr eaLnBrk="1" hangingPunct="1"/>
            <a:r>
              <a:rPr lang="en-US" smtClean="0"/>
              <a:t>Example</a:t>
            </a:r>
          </a:p>
        </p:txBody>
      </p:sp>
      <p:sp>
        <p:nvSpPr>
          <p:cNvPr id="30723" name="Text Box 3"/>
          <p:cNvSpPr txBox="1">
            <a:spLocks noChangeArrowheads="1"/>
          </p:cNvSpPr>
          <p:nvPr/>
        </p:nvSpPr>
        <p:spPr bwMode="auto">
          <a:xfrm>
            <a:off x="1127125" y="1371600"/>
            <a:ext cx="7046913" cy="822325"/>
          </a:xfrm>
          <a:prstGeom prst="rect">
            <a:avLst/>
          </a:prstGeom>
          <a:noFill/>
          <a:ln w="9525">
            <a:noFill/>
            <a:miter lim="800000"/>
            <a:headEnd/>
            <a:tailEnd/>
          </a:ln>
        </p:spPr>
        <p:txBody>
          <a:bodyPr wrap="none">
            <a:spAutoFit/>
          </a:bodyPr>
          <a:lstStyle/>
          <a:p>
            <a:r>
              <a:rPr lang="en-US"/>
              <a:t>A 10%, 30 year bond whose price is $100 has Macaulay</a:t>
            </a:r>
          </a:p>
          <a:p>
            <a:r>
              <a:rPr lang="en-US"/>
              <a:t>duration D = 9.94.  Assume coupons are semi-annual.</a:t>
            </a:r>
          </a:p>
        </p:txBody>
      </p:sp>
      <p:sp>
        <p:nvSpPr>
          <p:cNvPr id="30724" name="Text Box 4"/>
          <p:cNvSpPr txBox="1">
            <a:spLocks noChangeArrowheads="1"/>
          </p:cNvSpPr>
          <p:nvPr/>
        </p:nvSpPr>
        <p:spPr bwMode="auto">
          <a:xfrm>
            <a:off x="1093788" y="2393950"/>
            <a:ext cx="7212012" cy="1187450"/>
          </a:xfrm>
          <a:prstGeom prst="rect">
            <a:avLst/>
          </a:prstGeom>
          <a:noFill/>
          <a:ln w="9525">
            <a:noFill/>
            <a:miter lim="800000"/>
            <a:headEnd/>
            <a:tailEnd/>
          </a:ln>
        </p:spPr>
        <p:txBody>
          <a:bodyPr>
            <a:spAutoFit/>
          </a:bodyPr>
          <a:lstStyle/>
          <a:p>
            <a:r>
              <a:rPr lang="en-US"/>
              <a:t>(a) What is the modified duration of this bond? A 1% increase in yield will cause approximately what percent change in price?</a:t>
            </a:r>
          </a:p>
        </p:txBody>
      </p:sp>
      <p:sp>
        <p:nvSpPr>
          <p:cNvPr id="30725" name="Text Box 5"/>
          <p:cNvSpPr txBox="1">
            <a:spLocks noChangeArrowheads="1"/>
          </p:cNvSpPr>
          <p:nvPr/>
        </p:nvSpPr>
        <p:spPr bwMode="auto">
          <a:xfrm>
            <a:off x="1508125" y="3863975"/>
            <a:ext cx="6178550" cy="822325"/>
          </a:xfrm>
          <a:prstGeom prst="rect">
            <a:avLst/>
          </a:prstGeom>
          <a:noFill/>
          <a:ln w="9525">
            <a:noFill/>
            <a:miter lim="800000"/>
            <a:headEnd/>
            <a:tailEnd/>
          </a:ln>
        </p:spPr>
        <p:txBody>
          <a:bodyPr wrap="none">
            <a:spAutoFit/>
          </a:bodyPr>
          <a:lstStyle/>
          <a:p>
            <a:r>
              <a:rPr lang="en-US"/>
              <a:t>Given a price of $100, we can compute the yield </a:t>
            </a:r>
          </a:p>
          <a:p>
            <a:r>
              <a:rPr lang="en-US"/>
              <a:t>as </a:t>
            </a:r>
            <a:r>
              <a:rPr lang="en-US">
                <a:latin typeface="Symbol" pitchFamily="18" charset="2"/>
              </a:rPr>
              <a:t>l</a:t>
            </a:r>
            <a:r>
              <a:rPr lang="en-US"/>
              <a:t>=10%.  </a:t>
            </a:r>
          </a:p>
        </p:txBody>
      </p:sp>
      <p:graphicFrame>
        <p:nvGraphicFramePr>
          <p:cNvPr id="30726" name="Object 6"/>
          <p:cNvGraphicFramePr>
            <a:graphicFrameLocks noChangeAspect="1"/>
          </p:cNvGraphicFramePr>
          <p:nvPr/>
        </p:nvGraphicFramePr>
        <p:xfrm>
          <a:off x="2514600" y="4572000"/>
          <a:ext cx="4038600" cy="1130300"/>
        </p:xfrm>
        <a:graphic>
          <a:graphicData uri="http://schemas.openxmlformats.org/presentationml/2006/ole">
            <p:oleObj spid="_x0000_s10242" name="Equation" r:id="rId4" imgW="2222280" imgH="622080" progId="Equation.3">
              <p:embed/>
            </p:oleObj>
          </a:graphicData>
        </a:graphic>
      </p:graphicFrame>
      <p:sp>
        <p:nvSpPr>
          <p:cNvPr id="10249" name="Line 7"/>
          <p:cNvSpPr>
            <a:spLocks noChangeShapeType="1"/>
          </p:cNvSpPr>
          <p:nvPr/>
        </p:nvSpPr>
        <p:spPr bwMode="auto">
          <a:xfrm>
            <a:off x="609600" y="3886200"/>
            <a:ext cx="7924800" cy="0"/>
          </a:xfrm>
          <a:prstGeom prst="line">
            <a:avLst/>
          </a:prstGeom>
          <a:noFill/>
          <a:ln w="9525">
            <a:solidFill>
              <a:schemeClr val="accent2"/>
            </a:solidFill>
            <a:round/>
            <a:headEnd/>
            <a:tailEnd/>
          </a:ln>
        </p:spPr>
        <p:txBody>
          <a:bodyPr/>
          <a:lstStyle/>
          <a:p>
            <a:endParaRPr lang="en-AU"/>
          </a:p>
        </p:txBody>
      </p:sp>
      <p:sp>
        <p:nvSpPr>
          <p:cNvPr id="30728" name="Text Box 8"/>
          <p:cNvSpPr txBox="1">
            <a:spLocks noChangeArrowheads="1"/>
          </p:cNvSpPr>
          <p:nvPr/>
        </p:nvSpPr>
        <p:spPr bwMode="auto">
          <a:xfrm>
            <a:off x="1508125" y="5791200"/>
            <a:ext cx="6459538" cy="457200"/>
          </a:xfrm>
          <a:prstGeom prst="rect">
            <a:avLst/>
          </a:prstGeom>
          <a:noFill/>
          <a:ln w="9525">
            <a:noFill/>
            <a:miter lim="800000"/>
            <a:headEnd/>
            <a:tailEnd/>
          </a:ln>
        </p:spPr>
        <p:txBody>
          <a:bodyPr wrap="none">
            <a:spAutoFit/>
          </a:bodyPr>
          <a:lstStyle/>
          <a:p>
            <a:r>
              <a:rPr lang="en-US"/>
              <a:t>Hence, a 1% increase causes a 9.47% drop in price.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wipe(left)">
                                      <p:cBhvr>
                                        <p:cTn id="7" dur="500"/>
                                        <p:tgtEl>
                                          <p:spTgt spid="307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4">
                                            <p:txEl>
                                              <p:pRg st="0" end="0"/>
                                            </p:txEl>
                                          </p:spTgt>
                                        </p:tgtEl>
                                        <p:attrNameLst>
                                          <p:attrName>style.visibility</p:attrName>
                                        </p:attrNameLst>
                                      </p:cBhvr>
                                      <p:to>
                                        <p:strVal val="visible"/>
                                      </p:to>
                                    </p:set>
                                    <p:animEffect transition="in" filter="wipe(left)">
                                      <p:cBhvr>
                                        <p:cTn id="12" dur="500"/>
                                        <p:tgtEl>
                                          <p:spTgt spid="3072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5">
                                            <p:txEl>
                                              <p:pRg st="0" end="0"/>
                                            </p:txEl>
                                          </p:spTgt>
                                        </p:tgtEl>
                                        <p:attrNameLst>
                                          <p:attrName>style.visibility</p:attrName>
                                        </p:attrNameLst>
                                      </p:cBhvr>
                                      <p:to>
                                        <p:strVal val="visible"/>
                                      </p:to>
                                    </p:set>
                                    <p:animEffect transition="in" filter="wipe(left)">
                                      <p:cBhvr>
                                        <p:cTn id="17" dur="500"/>
                                        <p:tgtEl>
                                          <p:spTgt spid="3072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5">
                                            <p:txEl>
                                              <p:pRg st="1" end="1"/>
                                            </p:txEl>
                                          </p:spTgt>
                                        </p:tgtEl>
                                        <p:attrNameLst>
                                          <p:attrName>style.visibility</p:attrName>
                                        </p:attrNameLst>
                                      </p:cBhvr>
                                      <p:to>
                                        <p:strVal val="visible"/>
                                      </p:to>
                                    </p:set>
                                    <p:animEffect transition="in" filter="wipe(left)">
                                      <p:cBhvr>
                                        <p:cTn id="22" dur="500"/>
                                        <p:tgtEl>
                                          <p:spTgt spid="3072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0726"/>
                                        </p:tgtEl>
                                        <p:attrNameLst>
                                          <p:attrName>style.visibility</p:attrName>
                                        </p:attrNameLst>
                                      </p:cBhvr>
                                      <p:to>
                                        <p:strVal val="visible"/>
                                      </p:to>
                                    </p:set>
                                    <p:animEffect transition="in" filter="wipe(left)">
                                      <p:cBhvr>
                                        <p:cTn id="27" dur="500"/>
                                        <p:tgtEl>
                                          <p:spTgt spid="3072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728">
                                            <p:txEl>
                                              <p:pRg st="0" end="0"/>
                                            </p:txEl>
                                          </p:spTgt>
                                        </p:tgtEl>
                                        <p:attrNameLst>
                                          <p:attrName>style.visibility</p:attrName>
                                        </p:attrNameLst>
                                      </p:cBhvr>
                                      <p:to>
                                        <p:strVal val="visible"/>
                                      </p:to>
                                    </p:set>
                                    <p:animEffect transition="in" filter="wipe(left)">
                                      <p:cBhvr>
                                        <p:cTn id="32" dur="500"/>
                                        <p:tgtEl>
                                          <p:spTgt spid="307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utoUpdateAnimBg="0"/>
      <p:bldP spid="30724" grpId="0" build="p" autoUpdateAnimBg="0"/>
      <p:bldP spid="30725" grpId="0" build="p" autoUpdateAnimBg="0"/>
      <p:bldP spid="30728"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Footer Placeholder 3"/>
          <p:cNvSpPr>
            <a:spLocks noGrp="1"/>
          </p:cNvSpPr>
          <p:nvPr>
            <p:ph type="ftr" sz="quarter" idx="11"/>
          </p:nvPr>
        </p:nvSpPr>
        <p:spPr>
          <a:noFill/>
        </p:spPr>
        <p:txBody>
          <a:bodyPr/>
          <a:lstStyle/>
          <a:p>
            <a:endParaRPr lang="en-US" dirty="0" smtClean="0"/>
          </a:p>
        </p:txBody>
      </p:sp>
      <p:sp>
        <p:nvSpPr>
          <p:cNvPr id="11270" name="Slide Number Placeholder 4"/>
          <p:cNvSpPr>
            <a:spLocks noGrp="1"/>
          </p:cNvSpPr>
          <p:nvPr>
            <p:ph type="sldNum" sz="quarter" idx="12"/>
          </p:nvPr>
        </p:nvSpPr>
        <p:spPr>
          <a:noFill/>
        </p:spPr>
        <p:txBody>
          <a:bodyPr/>
          <a:lstStyle/>
          <a:p>
            <a:fld id="{E5B0BAF1-626D-4540-9ADD-74CDA44A46CF}" type="slidenum">
              <a:rPr lang="en-US" smtClean="0"/>
              <a:pPr/>
              <a:t>19</a:t>
            </a:fld>
            <a:endParaRPr lang="en-US" smtClean="0"/>
          </a:p>
        </p:txBody>
      </p:sp>
      <p:sp>
        <p:nvSpPr>
          <p:cNvPr id="11271" name="Rectangle 2"/>
          <p:cNvSpPr>
            <a:spLocks noGrp="1" noChangeArrowheads="1"/>
          </p:cNvSpPr>
          <p:nvPr>
            <p:ph type="title"/>
          </p:nvPr>
        </p:nvSpPr>
        <p:spPr/>
        <p:txBody>
          <a:bodyPr/>
          <a:lstStyle/>
          <a:p>
            <a:pPr eaLnBrk="1" hangingPunct="1"/>
            <a:r>
              <a:rPr lang="en-US" smtClean="0"/>
              <a:t>Example</a:t>
            </a:r>
          </a:p>
        </p:txBody>
      </p:sp>
      <p:sp>
        <p:nvSpPr>
          <p:cNvPr id="31748" name="Text Box 4"/>
          <p:cNvSpPr txBox="1">
            <a:spLocks noChangeArrowheads="1"/>
          </p:cNvSpPr>
          <p:nvPr/>
        </p:nvSpPr>
        <p:spPr bwMode="auto">
          <a:xfrm>
            <a:off x="1050925" y="3013075"/>
            <a:ext cx="7351713" cy="457200"/>
          </a:xfrm>
          <a:prstGeom prst="rect">
            <a:avLst/>
          </a:prstGeom>
          <a:noFill/>
          <a:ln w="9525">
            <a:noFill/>
            <a:miter lim="800000"/>
            <a:headEnd/>
            <a:tailEnd/>
          </a:ln>
        </p:spPr>
        <p:txBody>
          <a:bodyPr wrap="none">
            <a:spAutoFit/>
          </a:bodyPr>
          <a:lstStyle/>
          <a:p>
            <a:r>
              <a:rPr lang="en-US"/>
              <a:t>(b) Estimate the change in price if the yield moves to 11%.</a:t>
            </a:r>
          </a:p>
        </p:txBody>
      </p:sp>
      <p:graphicFrame>
        <p:nvGraphicFramePr>
          <p:cNvPr id="31751" name="Object 7"/>
          <p:cNvGraphicFramePr>
            <a:graphicFrameLocks noChangeAspect="1"/>
          </p:cNvGraphicFramePr>
          <p:nvPr/>
        </p:nvGraphicFramePr>
        <p:xfrm>
          <a:off x="2743200" y="3844925"/>
          <a:ext cx="2209800" cy="530225"/>
        </p:xfrm>
        <a:graphic>
          <a:graphicData uri="http://schemas.openxmlformats.org/presentationml/2006/ole">
            <p:oleObj spid="_x0000_s11266" name="Equation" r:id="rId4" imgW="952200" imgH="228600" progId="Equation.3">
              <p:embed/>
            </p:oleObj>
          </a:graphicData>
        </a:graphic>
      </p:graphicFrame>
      <p:graphicFrame>
        <p:nvGraphicFramePr>
          <p:cNvPr id="31752" name="Object 8"/>
          <p:cNvGraphicFramePr>
            <a:graphicFrameLocks noChangeAspect="1"/>
          </p:cNvGraphicFramePr>
          <p:nvPr/>
        </p:nvGraphicFramePr>
        <p:xfrm>
          <a:off x="3276600" y="4381500"/>
          <a:ext cx="3810000" cy="454025"/>
        </p:xfrm>
        <a:graphic>
          <a:graphicData uri="http://schemas.openxmlformats.org/presentationml/2006/ole">
            <p:oleObj spid="_x0000_s11267" name="Equation" r:id="rId5" imgW="1701720" imgH="203040" progId="Equation.3">
              <p:embed/>
            </p:oleObj>
          </a:graphicData>
        </a:graphic>
      </p:graphicFrame>
      <p:grpSp>
        <p:nvGrpSpPr>
          <p:cNvPr id="2" name="Group 14"/>
          <p:cNvGrpSpPr>
            <a:grpSpLocks/>
          </p:cNvGrpSpPr>
          <p:nvPr/>
        </p:nvGrpSpPr>
        <p:grpSpPr bwMode="auto">
          <a:xfrm>
            <a:off x="1355725" y="5140325"/>
            <a:ext cx="5730875" cy="498475"/>
            <a:chOff x="854" y="3238"/>
            <a:chExt cx="3610" cy="314"/>
          </a:xfrm>
        </p:grpSpPr>
        <p:sp>
          <p:nvSpPr>
            <p:cNvPr id="11276" name="Text Box 9"/>
            <p:cNvSpPr txBox="1">
              <a:spLocks noChangeArrowheads="1"/>
            </p:cNvSpPr>
            <p:nvPr/>
          </p:nvSpPr>
          <p:spPr bwMode="auto">
            <a:xfrm>
              <a:off x="854" y="3264"/>
              <a:ext cx="702" cy="288"/>
            </a:xfrm>
            <a:prstGeom prst="rect">
              <a:avLst/>
            </a:prstGeom>
            <a:noFill/>
            <a:ln w="9525">
              <a:noFill/>
              <a:miter lim="800000"/>
              <a:headEnd/>
              <a:tailEnd/>
            </a:ln>
          </p:spPr>
          <p:txBody>
            <a:bodyPr wrap="none">
              <a:spAutoFit/>
            </a:bodyPr>
            <a:lstStyle/>
            <a:p>
              <a:r>
                <a:rPr lang="en-US"/>
                <a:t>Hence, </a:t>
              </a:r>
            </a:p>
          </p:txBody>
        </p:sp>
        <p:graphicFrame>
          <p:nvGraphicFramePr>
            <p:cNvPr id="11268" name="Object 10"/>
            <p:cNvGraphicFramePr>
              <a:graphicFrameLocks noChangeAspect="1"/>
            </p:cNvGraphicFramePr>
            <p:nvPr/>
          </p:nvGraphicFramePr>
          <p:xfrm>
            <a:off x="1700" y="3238"/>
            <a:ext cx="2764" cy="300"/>
          </p:xfrm>
          <a:graphic>
            <a:graphicData uri="http://schemas.openxmlformats.org/presentationml/2006/ole">
              <p:oleObj spid="_x0000_s11268" name="Equation" r:id="rId6" imgW="1638000" imgH="177480" progId="Equation.3">
                <p:embed/>
              </p:oleObj>
            </a:graphicData>
          </a:graphic>
        </p:graphicFrame>
      </p:grpSp>
      <p:sp>
        <p:nvSpPr>
          <p:cNvPr id="11274" name="Line 12"/>
          <p:cNvSpPr>
            <a:spLocks noChangeShapeType="1"/>
          </p:cNvSpPr>
          <p:nvPr/>
        </p:nvSpPr>
        <p:spPr bwMode="auto">
          <a:xfrm>
            <a:off x="609600" y="3657600"/>
            <a:ext cx="7924800" cy="0"/>
          </a:xfrm>
          <a:prstGeom prst="line">
            <a:avLst/>
          </a:prstGeom>
          <a:noFill/>
          <a:ln w="9525">
            <a:solidFill>
              <a:schemeClr val="accent2"/>
            </a:solidFill>
            <a:round/>
            <a:headEnd/>
            <a:tailEnd/>
          </a:ln>
        </p:spPr>
        <p:txBody>
          <a:bodyPr/>
          <a:lstStyle/>
          <a:p>
            <a:endParaRPr lang="en-AU"/>
          </a:p>
        </p:txBody>
      </p:sp>
      <p:sp>
        <p:nvSpPr>
          <p:cNvPr id="11275" name="Text Box 13"/>
          <p:cNvSpPr txBox="1">
            <a:spLocks noChangeArrowheads="1"/>
          </p:cNvSpPr>
          <p:nvPr/>
        </p:nvSpPr>
        <p:spPr bwMode="auto">
          <a:xfrm>
            <a:off x="1127125" y="1371600"/>
            <a:ext cx="7046913" cy="822325"/>
          </a:xfrm>
          <a:prstGeom prst="rect">
            <a:avLst/>
          </a:prstGeom>
          <a:noFill/>
          <a:ln w="9525">
            <a:noFill/>
            <a:miter lim="800000"/>
            <a:headEnd/>
            <a:tailEnd/>
          </a:ln>
        </p:spPr>
        <p:txBody>
          <a:bodyPr wrap="none">
            <a:spAutoFit/>
          </a:bodyPr>
          <a:lstStyle/>
          <a:p>
            <a:r>
              <a:rPr lang="en-US"/>
              <a:t>A 10%, 30 year bond whose price is $100 has Macaulay</a:t>
            </a:r>
          </a:p>
          <a:p>
            <a:r>
              <a:rPr lang="en-US"/>
              <a:t>duration D = 9.94.  Assume coupons are semi-annual.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8">
                                            <p:txEl>
                                              <p:pRg st="0" end="0"/>
                                            </p:txEl>
                                          </p:spTgt>
                                        </p:tgtEl>
                                        <p:attrNameLst>
                                          <p:attrName>style.visibility</p:attrName>
                                        </p:attrNameLst>
                                      </p:cBhvr>
                                      <p:to>
                                        <p:strVal val="visible"/>
                                      </p:to>
                                    </p:set>
                                    <p:animEffect transition="in" filter="wipe(left)">
                                      <p:cBhvr>
                                        <p:cTn id="7" dur="500"/>
                                        <p:tgtEl>
                                          <p:spTgt spid="317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1751"/>
                                        </p:tgtEl>
                                        <p:attrNameLst>
                                          <p:attrName>style.visibility</p:attrName>
                                        </p:attrNameLst>
                                      </p:cBhvr>
                                      <p:to>
                                        <p:strVal val="visible"/>
                                      </p:to>
                                    </p:set>
                                    <p:animEffect transition="in" filter="wipe(left)">
                                      <p:cBhvr>
                                        <p:cTn id="12" dur="500"/>
                                        <p:tgtEl>
                                          <p:spTgt spid="3175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1752"/>
                                        </p:tgtEl>
                                        <p:attrNameLst>
                                          <p:attrName>style.visibility</p:attrName>
                                        </p:attrNameLst>
                                      </p:cBhvr>
                                      <p:to>
                                        <p:strVal val="visible"/>
                                      </p:to>
                                    </p:set>
                                    <p:animEffect transition="in" filter="wipe(left)">
                                      <p:cBhvr>
                                        <p:cTn id="17" dur="500"/>
                                        <p:tgtEl>
                                          <p:spTgt spid="3175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endParaRPr lang="en-AU"/>
          </a:p>
        </p:txBody>
      </p:sp>
      <p:sp>
        <p:nvSpPr>
          <p:cNvPr id="16" name="Content Placeholder 15"/>
          <p:cNvSpPr>
            <a:spLocks noGrp="1"/>
          </p:cNvSpPr>
          <p:nvPr>
            <p:ph idx="1"/>
          </p:nvPr>
        </p:nvSpPr>
        <p:spPr/>
        <p:txBody>
          <a:bodyPr/>
          <a:lstStyle/>
          <a:p>
            <a:endParaRPr lang="en-AU" dirty="0"/>
          </a:p>
        </p:txBody>
      </p:sp>
      <p:sp>
        <p:nvSpPr>
          <p:cNvPr id="19458" name="Footer Placeholder 2"/>
          <p:cNvSpPr>
            <a:spLocks noGrp="1"/>
          </p:cNvSpPr>
          <p:nvPr>
            <p:ph type="ftr" sz="quarter" idx="11"/>
          </p:nvPr>
        </p:nvSpPr>
        <p:spPr>
          <a:noFill/>
        </p:spPr>
        <p:txBody>
          <a:bodyPr/>
          <a:lstStyle/>
          <a:p>
            <a:endParaRPr lang="en-US" dirty="0" smtClean="0"/>
          </a:p>
        </p:txBody>
      </p:sp>
      <p:sp>
        <p:nvSpPr>
          <p:cNvPr id="19459" name="Slide Number Placeholder 3"/>
          <p:cNvSpPr>
            <a:spLocks noGrp="1"/>
          </p:cNvSpPr>
          <p:nvPr>
            <p:ph type="sldNum" sz="quarter" idx="12"/>
          </p:nvPr>
        </p:nvSpPr>
        <p:spPr>
          <a:noFill/>
        </p:spPr>
        <p:txBody>
          <a:bodyPr/>
          <a:lstStyle/>
          <a:p>
            <a:fld id="{BE9C3EF8-4CC4-4EE2-A47C-93E685212227}" type="slidenum">
              <a:rPr lang="en-US" smtClean="0"/>
              <a:pPr/>
              <a:t>2</a:t>
            </a:fld>
            <a:endParaRPr lang="en-US" smtClean="0"/>
          </a:p>
        </p:txBody>
      </p:sp>
      <p:sp>
        <p:nvSpPr>
          <p:cNvPr id="19460" name="Text Box 4"/>
          <p:cNvSpPr txBox="1">
            <a:spLocks noChangeArrowheads="1"/>
          </p:cNvSpPr>
          <p:nvPr/>
        </p:nvSpPr>
        <p:spPr bwMode="auto">
          <a:xfrm>
            <a:off x="5399088" y="1600200"/>
            <a:ext cx="2543175" cy="457200"/>
          </a:xfrm>
          <a:prstGeom prst="rect">
            <a:avLst/>
          </a:prstGeom>
          <a:noFill/>
          <a:ln w="9525">
            <a:noFill/>
            <a:miter lim="800000"/>
            <a:headEnd/>
            <a:tailEnd/>
          </a:ln>
        </p:spPr>
        <p:txBody>
          <a:bodyPr wrap="none">
            <a:spAutoFit/>
          </a:bodyPr>
          <a:lstStyle/>
          <a:p>
            <a:r>
              <a:rPr lang="en-US"/>
              <a:t>Macaulay Duration</a:t>
            </a:r>
          </a:p>
        </p:txBody>
      </p:sp>
      <p:sp>
        <p:nvSpPr>
          <p:cNvPr id="19461" name="Text Box 5"/>
          <p:cNvSpPr txBox="1">
            <a:spLocks noChangeArrowheads="1"/>
          </p:cNvSpPr>
          <p:nvPr/>
        </p:nvSpPr>
        <p:spPr bwMode="auto">
          <a:xfrm>
            <a:off x="5399088" y="3124200"/>
            <a:ext cx="1706562" cy="457200"/>
          </a:xfrm>
          <a:prstGeom prst="rect">
            <a:avLst/>
          </a:prstGeom>
          <a:noFill/>
          <a:ln w="9525">
            <a:noFill/>
            <a:miter lim="800000"/>
            <a:headEnd/>
            <a:tailEnd/>
          </a:ln>
        </p:spPr>
        <p:txBody>
          <a:bodyPr wrap="none">
            <a:spAutoFit/>
          </a:bodyPr>
          <a:lstStyle/>
          <a:p>
            <a:r>
              <a:rPr lang="en-US"/>
              <a:t>Connections</a:t>
            </a:r>
          </a:p>
        </p:txBody>
      </p:sp>
      <p:sp>
        <p:nvSpPr>
          <p:cNvPr id="82950" name="Text Box 6"/>
          <p:cNvSpPr txBox="1">
            <a:spLocks noChangeArrowheads="1"/>
          </p:cNvSpPr>
          <p:nvPr/>
        </p:nvSpPr>
        <p:spPr bwMode="auto">
          <a:xfrm>
            <a:off x="685800" y="2835275"/>
            <a:ext cx="1622425" cy="822325"/>
          </a:xfrm>
          <a:prstGeom prst="rect">
            <a:avLst/>
          </a:prstGeom>
          <a:noFill/>
          <a:ln w="9525">
            <a:noFill/>
            <a:miter lim="800000"/>
            <a:headEnd/>
            <a:tailEnd/>
          </a:ln>
          <a:effectLst/>
        </p:spPr>
        <p:txBody>
          <a:bodyPr wrap="none">
            <a:spAutoFit/>
          </a:bodyPr>
          <a:lstStyle/>
          <a:p>
            <a:pPr>
              <a:defRPr/>
            </a:pPr>
            <a:r>
              <a:rPr lang="en-US">
                <a:effectLst>
                  <a:outerShdw blurRad="38100" dist="38100" dir="2700000" algn="tl">
                    <a:srgbClr val="C0C0C0"/>
                  </a:outerShdw>
                </a:effectLst>
              </a:rPr>
              <a:t>Bond Price </a:t>
            </a:r>
            <a:br>
              <a:rPr lang="en-US">
                <a:effectLst>
                  <a:outerShdw blurRad="38100" dist="38100" dir="2700000" algn="tl">
                    <a:srgbClr val="C0C0C0"/>
                  </a:outerShdw>
                </a:effectLst>
              </a:rPr>
            </a:br>
            <a:r>
              <a:rPr lang="en-US">
                <a:effectLst>
                  <a:outerShdw blurRad="38100" dist="38100" dir="2700000" algn="tl">
                    <a:srgbClr val="C0C0C0"/>
                  </a:outerShdw>
                </a:effectLst>
              </a:rPr>
              <a:t>Sensitivity</a:t>
            </a:r>
          </a:p>
        </p:txBody>
      </p:sp>
      <p:sp>
        <p:nvSpPr>
          <p:cNvPr id="19463" name="Text Box 9"/>
          <p:cNvSpPr txBox="1">
            <a:spLocks noChangeArrowheads="1"/>
          </p:cNvSpPr>
          <p:nvPr/>
        </p:nvSpPr>
        <p:spPr bwMode="auto">
          <a:xfrm>
            <a:off x="5399088" y="2362200"/>
            <a:ext cx="3363912" cy="457200"/>
          </a:xfrm>
          <a:prstGeom prst="rect">
            <a:avLst/>
          </a:prstGeom>
          <a:noFill/>
          <a:ln w="9525">
            <a:noFill/>
            <a:miter lim="800000"/>
            <a:headEnd/>
            <a:tailEnd/>
          </a:ln>
        </p:spPr>
        <p:txBody>
          <a:bodyPr wrap="none">
            <a:spAutoFit/>
          </a:bodyPr>
          <a:lstStyle/>
          <a:p>
            <a:r>
              <a:rPr lang="en-US"/>
              <a:t>Modified Duration (yield)</a:t>
            </a:r>
          </a:p>
        </p:txBody>
      </p:sp>
      <p:sp>
        <p:nvSpPr>
          <p:cNvPr id="82954" name="Rectangle 10"/>
          <p:cNvSpPr>
            <a:spLocks noChangeArrowheads="1"/>
          </p:cNvSpPr>
          <p:nvPr/>
        </p:nvSpPr>
        <p:spPr bwMode="auto">
          <a:xfrm>
            <a:off x="5322888" y="1600200"/>
            <a:ext cx="2743200" cy="457200"/>
          </a:xfrm>
          <a:prstGeom prst="rect">
            <a:avLst/>
          </a:prstGeom>
          <a:noFill/>
          <a:ln w="9525">
            <a:solidFill>
              <a:schemeClr val="accent2"/>
            </a:solidFill>
            <a:miter lim="800000"/>
            <a:headEnd/>
            <a:tailEnd/>
          </a:ln>
        </p:spPr>
        <p:txBody>
          <a:bodyPr wrap="none" anchor="ctr"/>
          <a:lstStyle/>
          <a:p>
            <a:endParaRPr lang="en-US"/>
          </a:p>
        </p:txBody>
      </p:sp>
      <p:sp>
        <p:nvSpPr>
          <p:cNvPr id="19465" name="Text Box 14"/>
          <p:cNvSpPr txBox="1">
            <a:spLocks noChangeArrowheads="1"/>
          </p:cNvSpPr>
          <p:nvPr/>
        </p:nvSpPr>
        <p:spPr bwMode="auto">
          <a:xfrm>
            <a:off x="5399088" y="3810000"/>
            <a:ext cx="2797175" cy="457200"/>
          </a:xfrm>
          <a:prstGeom prst="rect">
            <a:avLst/>
          </a:prstGeom>
          <a:noFill/>
          <a:ln w="9525">
            <a:noFill/>
            <a:miter lim="800000"/>
            <a:headEnd/>
            <a:tailEnd/>
          </a:ln>
        </p:spPr>
        <p:txBody>
          <a:bodyPr wrap="none">
            <a:spAutoFit/>
          </a:bodyPr>
          <a:lstStyle/>
          <a:p>
            <a:r>
              <a:rPr lang="en-US"/>
              <a:t>Fisher-Weil Duration</a:t>
            </a:r>
          </a:p>
        </p:txBody>
      </p:sp>
      <p:sp>
        <p:nvSpPr>
          <p:cNvPr id="19466" name="Text Box 15"/>
          <p:cNvSpPr txBox="1">
            <a:spLocks noChangeArrowheads="1"/>
          </p:cNvSpPr>
          <p:nvPr/>
        </p:nvSpPr>
        <p:spPr bwMode="auto">
          <a:xfrm>
            <a:off x="5399088" y="4572000"/>
            <a:ext cx="3289300" cy="457200"/>
          </a:xfrm>
          <a:prstGeom prst="rect">
            <a:avLst/>
          </a:prstGeom>
          <a:noFill/>
          <a:ln w="9525">
            <a:noFill/>
            <a:miter lim="800000"/>
            <a:headEnd/>
            <a:tailEnd/>
          </a:ln>
        </p:spPr>
        <p:txBody>
          <a:bodyPr wrap="none">
            <a:spAutoFit/>
          </a:bodyPr>
          <a:lstStyle/>
          <a:p>
            <a:r>
              <a:rPr lang="en-US"/>
              <a:t>Quasi-Modified Duration</a:t>
            </a:r>
          </a:p>
        </p:txBody>
      </p:sp>
      <p:sp>
        <p:nvSpPr>
          <p:cNvPr id="19467" name="Text Box 17"/>
          <p:cNvSpPr txBox="1">
            <a:spLocks noChangeArrowheads="1"/>
          </p:cNvSpPr>
          <p:nvPr/>
        </p:nvSpPr>
        <p:spPr bwMode="auto">
          <a:xfrm>
            <a:off x="2714625" y="2362200"/>
            <a:ext cx="2238375" cy="457200"/>
          </a:xfrm>
          <a:prstGeom prst="rect">
            <a:avLst/>
          </a:prstGeom>
          <a:noFill/>
          <a:ln w="9525">
            <a:noFill/>
            <a:miter lim="800000"/>
            <a:headEnd/>
            <a:tailEnd/>
          </a:ln>
        </p:spPr>
        <p:txBody>
          <a:bodyPr wrap="none">
            <a:spAutoFit/>
          </a:bodyPr>
          <a:lstStyle/>
          <a:p>
            <a:r>
              <a:rPr lang="en-US"/>
              <a:t>Yield Sensitivity</a:t>
            </a:r>
          </a:p>
        </p:txBody>
      </p:sp>
      <p:sp>
        <p:nvSpPr>
          <p:cNvPr id="19468" name="Text Box 18"/>
          <p:cNvSpPr txBox="1">
            <a:spLocks noChangeArrowheads="1"/>
          </p:cNvSpPr>
          <p:nvPr/>
        </p:nvSpPr>
        <p:spPr bwMode="auto">
          <a:xfrm>
            <a:off x="2743200" y="3978275"/>
            <a:ext cx="2273300" cy="822325"/>
          </a:xfrm>
          <a:prstGeom prst="rect">
            <a:avLst/>
          </a:prstGeom>
          <a:noFill/>
          <a:ln w="9525">
            <a:noFill/>
            <a:miter lim="800000"/>
            <a:headEnd/>
            <a:tailEnd/>
          </a:ln>
        </p:spPr>
        <p:txBody>
          <a:bodyPr wrap="none">
            <a:spAutoFit/>
          </a:bodyPr>
          <a:lstStyle/>
          <a:p>
            <a:r>
              <a:rPr lang="en-US"/>
              <a:t>Spot Rate Curve </a:t>
            </a:r>
            <a:br>
              <a:rPr lang="en-US"/>
            </a:br>
            <a:r>
              <a:rPr lang="en-US"/>
              <a:t>Sensitivity</a:t>
            </a:r>
          </a:p>
        </p:txBody>
      </p:sp>
      <p:sp>
        <p:nvSpPr>
          <p:cNvPr id="19469" name="AutoShape 20"/>
          <p:cNvSpPr>
            <a:spLocks/>
          </p:cNvSpPr>
          <p:nvPr/>
        </p:nvSpPr>
        <p:spPr bwMode="auto">
          <a:xfrm>
            <a:off x="4953000" y="1447800"/>
            <a:ext cx="304800" cy="2209800"/>
          </a:xfrm>
          <a:prstGeom prst="leftBrace">
            <a:avLst>
              <a:gd name="adj1" fmla="val 60417"/>
              <a:gd name="adj2" fmla="val 50000"/>
            </a:avLst>
          </a:prstGeom>
          <a:noFill/>
          <a:ln w="9525">
            <a:solidFill>
              <a:schemeClr val="tx1"/>
            </a:solidFill>
            <a:round/>
            <a:headEnd/>
            <a:tailEnd/>
          </a:ln>
        </p:spPr>
        <p:txBody>
          <a:bodyPr wrap="none" anchor="ctr"/>
          <a:lstStyle/>
          <a:p>
            <a:endParaRPr lang="en-US"/>
          </a:p>
        </p:txBody>
      </p:sp>
      <p:sp>
        <p:nvSpPr>
          <p:cNvPr id="19470" name="AutoShape 21"/>
          <p:cNvSpPr>
            <a:spLocks/>
          </p:cNvSpPr>
          <p:nvPr/>
        </p:nvSpPr>
        <p:spPr bwMode="auto">
          <a:xfrm>
            <a:off x="4953000" y="3810000"/>
            <a:ext cx="304800" cy="1295400"/>
          </a:xfrm>
          <a:prstGeom prst="leftBrace">
            <a:avLst>
              <a:gd name="adj1" fmla="val 35417"/>
              <a:gd name="adj2" fmla="val 50000"/>
            </a:avLst>
          </a:prstGeom>
          <a:no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954"/>
                                        </p:tgtEl>
                                        <p:attrNameLst>
                                          <p:attrName>style.visibility</p:attrName>
                                        </p:attrNameLst>
                                      </p:cBhvr>
                                      <p:to>
                                        <p:strVal val="visible"/>
                                      </p:to>
                                    </p:set>
                                    <p:animEffect transition="in" filter="wipe(left)">
                                      <p:cBhvr>
                                        <p:cTn id="7" dur="500"/>
                                        <p:tgtEl>
                                          <p:spTgt spid="829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2"/>
          <p:cNvSpPr>
            <a:spLocks noGrp="1"/>
          </p:cNvSpPr>
          <p:nvPr>
            <p:ph type="ftr" sz="quarter" idx="11"/>
          </p:nvPr>
        </p:nvSpPr>
        <p:spPr>
          <a:noFill/>
        </p:spPr>
        <p:txBody>
          <a:bodyPr/>
          <a:lstStyle/>
          <a:p>
            <a:endParaRPr lang="en-US" dirty="0" smtClean="0"/>
          </a:p>
        </p:txBody>
      </p:sp>
      <p:sp>
        <p:nvSpPr>
          <p:cNvPr id="26627" name="Slide Number Placeholder 3"/>
          <p:cNvSpPr>
            <a:spLocks noGrp="1"/>
          </p:cNvSpPr>
          <p:nvPr>
            <p:ph type="sldNum" sz="quarter" idx="12"/>
          </p:nvPr>
        </p:nvSpPr>
        <p:spPr>
          <a:noFill/>
        </p:spPr>
        <p:txBody>
          <a:bodyPr/>
          <a:lstStyle/>
          <a:p>
            <a:fld id="{32816418-A21A-4A1D-B60F-A2154A213695}" type="slidenum">
              <a:rPr lang="en-US" smtClean="0"/>
              <a:pPr/>
              <a:t>20</a:t>
            </a:fld>
            <a:endParaRPr lang="en-US" smtClean="0"/>
          </a:p>
        </p:txBody>
      </p:sp>
      <p:sp>
        <p:nvSpPr>
          <p:cNvPr id="26628" name="Text Box 4"/>
          <p:cNvSpPr txBox="1">
            <a:spLocks noChangeArrowheads="1"/>
          </p:cNvSpPr>
          <p:nvPr/>
        </p:nvSpPr>
        <p:spPr bwMode="auto">
          <a:xfrm>
            <a:off x="5399088" y="1600200"/>
            <a:ext cx="2543175" cy="457200"/>
          </a:xfrm>
          <a:prstGeom prst="rect">
            <a:avLst/>
          </a:prstGeom>
          <a:noFill/>
          <a:ln w="9525">
            <a:noFill/>
            <a:miter lim="800000"/>
            <a:headEnd/>
            <a:tailEnd/>
          </a:ln>
        </p:spPr>
        <p:txBody>
          <a:bodyPr wrap="none">
            <a:spAutoFit/>
          </a:bodyPr>
          <a:lstStyle/>
          <a:p>
            <a:r>
              <a:rPr lang="en-US"/>
              <a:t>Macaulay Duration</a:t>
            </a:r>
          </a:p>
        </p:txBody>
      </p:sp>
      <p:sp>
        <p:nvSpPr>
          <p:cNvPr id="26629" name="Text Box 5"/>
          <p:cNvSpPr txBox="1">
            <a:spLocks noChangeArrowheads="1"/>
          </p:cNvSpPr>
          <p:nvPr/>
        </p:nvSpPr>
        <p:spPr bwMode="auto">
          <a:xfrm>
            <a:off x="5399088" y="3124200"/>
            <a:ext cx="1706562" cy="457200"/>
          </a:xfrm>
          <a:prstGeom prst="rect">
            <a:avLst/>
          </a:prstGeom>
          <a:noFill/>
          <a:ln w="9525">
            <a:noFill/>
            <a:miter lim="800000"/>
            <a:headEnd/>
            <a:tailEnd/>
          </a:ln>
        </p:spPr>
        <p:txBody>
          <a:bodyPr wrap="none">
            <a:spAutoFit/>
          </a:bodyPr>
          <a:lstStyle/>
          <a:p>
            <a:r>
              <a:rPr lang="en-US"/>
              <a:t>Connections</a:t>
            </a:r>
          </a:p>
        </p:txBody>
      </p:sp>
      <p:sp>
        <p:nvSpPr>
          <p:cNvPr id="82950" name="Text Box 6"/>
          <p:cNvSpPr txBox="1">
            <a:spLocks noChangeArrowheads="1"/>
          </p:cNvSpPr>
          <p:nvPr/>
        </p:nvSpPr>
        <p:spPr bwMode="auto">
          <a:xfrm>
            <a:off x="685800" y="2835275"/>
            <a:ext cx="1622425" cy="822325"/>
          </a:xfrm>
          <a:prstGeom prst="rect">
            <a:avLst/>
          </a:prstGeom>
          <a:noFill/>
          <a:ln w="9525">
            <a:noFill/>
            <a:miter lim="800000"/>
            <a:headEnd/>
            <a:tailEnd/>
          </a:ln>
          <a:effectLst/>
        </p:spPr>
        <p:txBody>
          <a:bodyPr wrap="none">
            <a:spAutoFit/>
          </a:bodyPr>
          <a:lstStyle/>
          <a:p>
            <a:pPr>
              <a:defRPr/>
            </a:pPr>
            <a:r>
              <a:rPr lang="en-US">
                <a:effectLst>
                  <a:outerShdw blurRad="38100" dist="38100" dir="2700000" algn="tl">
                    <a:srgbClr val="C0C0C0"/>
                  </a:outerShdw>
                </a:effectLst>
              </a:rPr>
              <a:t>Bond Price </a:t>
            </a:r>
            <a:br>
              <a:rPr lang="en-US">
                <a:effectLst>
                  <a:outerShdw blurRad="38100" dist="38100" dir="2700000" algn="tl">
                    <a:srgbClr val="C0C0C0"/>
                  </a:outerShdw>
                </a:effectLst>
              </a:rPr>
            </a:br>
            <a:r>
              <a:rPr lang="en-US">
                <a:effectLst>
                  <a:outerShdw blurRad="38100" dist="38100" dir="2700000" algn="tl">
                    <a:srgbClr val="C0C0C0"/>
                  </a:outerShdw>
                </a:effectLst>
              </a:rPr>
              <a:t>Sensitivity</a:t>
            </a:r>
          </a:p>
        </p:txBody>
      </p:sp>
      <p:sp>
        <p:nvSpPr>
          <p:cNvPr id="26631" name="Text Box 9"/>
          <p:cNvSpPr txBox="1">
            <a:spLocks noChangeArrowheads="1"/>
          </p:cNvSpPr>
          <p:nvPr/>
        </p:nvSpPr>
        <p:spPr bwMode="auto">
          <a:xfrm>
            <a:off x="5399088" y="2362200"/>
            <a:ext cx="3363912" cy="457200"/>
          </a:xfrm>
          <a:prstGeom prst="rect">
            <a:avLst/>
          </a:prstGeom>
          <a:noFill/>
          <a:ln w="9525">
            <a:noFill/>
            <a:miter lim="800000"/>
            <a:headEnd/>
            <a:tailEnd/>
          </a:ln>
        </p:spPr>
        <p:txBody>
          <a:bodyPr wrap="none">
            <a:spAutoFit/>
          </a:bodyPr>
          <a:lstStyle/>
          <a:p>
            <a:r>
              <a:rPr lang="en-US"/>
              <a:t>Modified Duration (yield)</a:t>
            </a:r>
          </a:p>
        </p:txBody>
      </p:sp>
      <p:sp>
        <p:nvSpPr>
          <p:cNvPr id="82954" name="Rectangle 10"/>
          <p:cNvSpPr>
            <a:spLocks noChangeArrowheads="1"/>
          </p:cNvSpPr>
          <p:nvPr/>
        </p:nvSpPr>
        <p:spPr bwMode="auto">
          <a:xfrm>
            <a:off x="5322888" y="3810000"/>
            <a:ext cx="3363912" cy="1219200"/>
          </a:xfrm>
          <a:prstGeom prst="rect">
            <a:avLst/>
          </a:prstGeom>
          <a:noFill/>
          <a:ln w="9525">
            <a:solidFill>
              <a:schemeClr val="accent2"/>
            </a:solidFill>
            <a:miter lim="800000"/>
            <a:headEnd/>
            <a:tailEnd/>
          </a:ln>
        </p:spPr>
        <p:txBody>
          <a:bodyPr wrap="none" anchor="ctr"/>
          <a:lstStyle/>
          <a:p>
            <a:endParaRPr lang="en-US"/>
          </a:p>
        </p:txBody>
      </p:sp>
      <p:sp>
        <p:nvSpPr>
          <p:cNvPr id="26633" name="Text Box 14"/>
          <p:cNvSpPr txBox="1">
            <a:spLocks noChangeArrowheads="1"/>
          </p:cNvSpPr>
          <p:nvPr/>
        </p:nvSpPr>
        <p:spPr bwMode="auto">
          <a:xfrm>
            <a:off x="5399088" y="3810000"/>
            <a:ext cx="2797175" cy="461963"/>
          </a:xfrm>
          <a:prstGeom prst="rect">
            <a:avLst/>
          </a:prstGeom>
          <a:noFill/>
          <a:ln w="9525">
            <a:noFill/>
            <a:miter lim="800000"/>
            <a:headEnd/>
            <a:tailEnd/>
          </a:ln>
        </p:spPr>
        <p:txBody>
          <a:bodyPr>
            <a:spAutoFit/>
          </a:bodyPr>
          <a:lstStyle/>
          <a:p>
            <a:r>
              <a:rPr lang="en-US"/>
              <a:t>Fisher-Weil Duration</a:t>
            </a:r>
          </a:p>
        </p:txBody>
      </p:sp>
      <p:sp>
        <p:nvSpPr>
          <p:cNvPr id="26634" name="Text Box 15"/>
          <p:cNvSpPr txBox="1">
            <a:spLocks noChangeArrowheads="1"/>
          </p:cNvSpPr>
          <p:nvPr/>
        </p:nvSpPr>
        <p:spPr bwMode="auto">
          <a:xfrm>
            <a:off x="5399088" y="4572000"/>
            <a:ext cx="3289300" cy="457200"/>
          </a:xfrm>
          <a:prstGeom prst="rect">
            <a:avLst/>
          </a:prstGeom>
          <a:noFill/>
          <a:ln w="9525">
            <a:noFill/>
            <a:miter lim="800000"/>
            <a:headEnd/>
            <a:tailEnd/>
          </a:ln>
        </p:spPr>
        <p:txBody>
          <a:bodyPr wrap="none">
            <a:spAutoFit/>
          </a:bodyPr>
          <a:lstStyle/>
          <a:p>
            <a:r>
              <a:rPr lang="en-US"/>
              <a:t>Quasi-Modified Duration</a:t>
            </a:r>
          </a:p>
        </p:txBody>
      </p:sp>
      <p:sp>
        <p:nvSpPr>
          <p:cNvPr id="26635" name="Text Box 17"/>
          <p:cNvSpPr txBox="1">
            <a:spLocks noChangeArrowheads="1"/>
          </p:cNvSpPr>
          <p:nvPr/>
        </p:nvSpPr>
        <p:spPr bwMode="auto">
          <a:xfrm>
            <a:off x="2714625" y="2362200"/>
            <a:ext cx="2238375" cy="457200"/>
          </a:xfrm>
          <a:prstGeom prst="rect">
            <a:avLst/>
          </a:prstGeom>
          <a:noFill/>
          <a:ln w="9525">
            <a:noFill/>
            <a:miter lim="800000"/>
            <a:headEnd/>
            <a:tailEnd/>
          </a:ln>
        </p:spPr>
        <p:txBody>
          <a:bodyPr wrap="none">
            <a:spAutoFit/>
          </a:bodyPr>
          <a:lstStyle/>
          <a:p>
            <a:r>
              <a:rPr lang="en-US"/>
              <a:t>Yield Sensitivity</a:t>
            </a:r>
          </a:p>
        </p:txBody>
      </p:sp>
      <p:sp>
        <p:nvSpPr>
          <p:cNvPr id="26636" name="Text Box 18"/>
          <p:cNvSpPr txBox="1">
            <a:spLocks noChangeArrowheads="1"/>
          </p:cNvSpPr>
          <p:nvPr/>
        </p:nvSpPr>
        <p:spPr bwMode="auto">
          <a:xfrm>
            <a:off x="2743200" y="3978275"/>
            <a:ext cx="2273300" cy="822325"/>
          </a:xfrm>
          <a:prstGeom prst="rect">
            <a:avLst/>
          </a:prstGeom>
          <a:noFill/>
          <a:ln w="9525">
            <a:noFill/>
            <a:miter lim="800000"/>
            <a:headEnd/>
            <a:tailEnd/>
          </a:ln>
        </p:spPr>
        <p:txBody>
          <a:bodyPr wrap="none">
            <a:spAutoFit/>
          </a:bodyPr>
          <a:lstStyle/>
          <a:p>
            <a:r>
              <a:rPr lang="en-US"/>
              <a:t>Spot Rate Curve </a:t>
            </a:r>
            <a:br>
              <a:rPr lang="en-US"/>
            </a:br>
            <a:r>
              <a:rPr lang="en-US"/>
              <a:t>Sensitivity</a:t>
            </a:r>
          </a:p>
        </p:txBody>
      </p:sp>
      <p:sp>
        <p:nvSpPr>
          <p:cNvPr id="26637" name="AutoShape 20"/>
          <p:cNvSpPr>
            <a:spLocks/>
          </p:cNvSpPr>
          <p:nvPr/>
        </p:nvSpPr>
        <p:spPr bwMode="auto">
          <a:xfrm>
            <a:off x="4953000" y="1447800"/>
            <a:ext cx="304800" cy="2209800"/>
          </a:xfrm>
          <a:prstGeom prst="leftBrace">
            <a:avLst>
              <a:gd name="adj1" fmla="val 60417"/>
              <a:gd name="adj2" fmla="val 50000"/>
            </a:avLst>
          </a:prstGeom>
          <a:noFill/>
          <a:ln w="9525">
            <a:solidFill>
              <a:schemeClr val="tx1"/>
            </a:solidFill>
            <a:round/>
            <a:headEnd/>
            <a:tailEnd/>
          </a:ln>
        </p:spPr>
        <p:txBody>
          <a:bodyPr wrap="none" anchor="ctr"/>
          <a:lstStyle/>
          <a:p>
            <a:endParaRPr lang="en-US"/>
          </a:p>
        </p:txBody>
      </p:sp>
      <p:sp>
        <p:nvSpPr>
          <p:cNvPr id="26638" name="AutoShape 21"/>
          <p:cNvSpPr>
            <a:spLocks/>
          </p:cNvSpPr>
          <p:nvPr/>
        </p:nvSpPr>
        <p:spPr bwMode="auto">
          <a:xfrm>
            <a:off x="4953000" y="3810000"/>
            <a:ext cx="304800" cy="1295400"/>
          </a:xfrm>
          <a:prstGeom prst="leftBrace">
            <a:avLst>
              <a:gd name="adj1" fmla="val 35417"/>
              <a:gd name="adj2" fmla="val 50000"/>
            </a:avLst>
          </a:prstGeom>
          <a:no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954"/>
                                        </p:tgtEl>
                                        <p:attrNameLst>
                                          <p:attrName>style.visibility</p:attrName>
                                        </p:attrNameLst>
                                      </p:cBhvr>
                                      <p:to>
                                        <p:strVal val="visible"/>
                                      </p:to>
                                    </p:set>
                                    <p:animEffect transition="in" filter="wipe(left)">
                                      <p:cBhvr>
                                        <p:cTn id="7" dur="500"/>
                                        <p:tgtEl>
                                          <p:spTgt spid="829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1"/>
          </p:nvPr>
        </p:nvSpPr>
        <p:spPr>
          <a:noFill/>
        </p:spPr>
        <p:txBody>
          <a:bodyPr/>
          <a:lstStyle/>
          <a:p>
            <a:endParaRPr lang="en-US" dirty="0" smtClean="0"/>
          </a:p>
        </p:txBody>
      </p:sp>
      <p:sp>
        <p:nvSpPr>
          <p:cNvPr id="27651" name="Slide Number Placeholder 4"/>
          <p:cNvSpPr>
            <a:spLocks noGrp="1"/>
          </p:cNvSpPr>
          <p:nvPr>
            <p:ph type="sldNum" sz="quarter" idx="12"/>
          </p:nvPr>
        </p:nvSpPr>
        <p:spPr>
          <a:noFill/>
        </p:spPr>
        <p:txBody>
          <a:bodyPr/>
          <a:lstStyle/>
          <a:p>
            <a:fld id="{CD3A07EF-70CD-4895-9799-5970B5359508}" type="slidenum">
              <a:rPr lang="en-US" smtClean="0"/>
              <a:pPr/>
              <a:t>21</a:t>
            </a:fld>
            <a:endParaRPr lang="en-US" smtClean="0"/>
          </a:p>
        </p:txBody>
      </p:sp>
      <p:sp>
        <p:nvSpPr>
          <p:cNvPr id="27652" name="Rectangle 2"/>
          <p:cNvSpPr>
            <a:spLocks noGrp="1" noChangeArrowheads="1"/>
          </p:cNvSpPr>
          <p:nvPr>
            <p:ph type="title"/>
          </p:nvPr>
        </p:nvSpPr>
        <p:spPr/>
        <p:txBody>
          <a:bodyPr/>
          <a:lstStyle/>
          <a:p>
            <a:pPr eaLnBrk="1" hangingPunct="1"/>
            <a:r>
              <a:rPr lang="en-US" smtClean="0"/>
              <a:t>Duration with Spot Rates</a:t>
            </a:r>
          </a:p>
        </p:txBody>
      </p:sp>
      <p:sp>
        <p:nvSpPr>
          <p:cNvPr id="168963" name="Text Box 3"/>
          <p:cNvSpPr txBox="1">
            <a:spLocks noChangeArrowheads="1"/>
          </p:cNvSpPr>
          <p:nvPr/>
        </p:nvSpPr>
        <p:spPr bwMode="auto">
          <a:xfrm>
            <a:off x="1162050" y="1981200"/>
            <a:ext cx="6915150" cy="822325"/>
          </a:xfrm>
          <a:prstGeom prst="rect">
            <a:avLst/>
          </a:prstGeom>
          <a:noFill/>
          <a:ln w="9525">
            <a:noFill/>
            <a:miter lim="800000"/>
            <a:headEnd/>
            <a:tailEnd/>
          </a:ln>
        </p:spPr>
        <p:txBody>
          <a:bodyPr>
            <a:spAutoFit/>
          </a:bodyPr>
          <a:lstStyle/>
          <a:p>
            <a:r>
              <a:rPr lang="en-US"/>
              <a:t>This time we compute sensitivity to changes in the term structure rather than the yield.  </a:t>
            </a:r>
          </a:p>
        </p:txBody>
      </p:sp>
      <p:sp>
        <p:nvSpPr>
          <p:cNvPr id="168964" name="Text Box 4"/>
          <p:cNvSpPr txBox="1">
            <a:spLocks noChangeArrowheads="1"/>
          </p:cNvSpPr>
          <p:nvPr/>
        </p:nvSpPr>
        <p:spPr bwMode="auto">
          <a:xfrm>
            <a:off x="1203325" y="3317875"/>
            <a:ext cx="6921500" cy="822325"/>
          </a:xfrm>
          <a:prstGeom prst="rect">
            <a:avLst/>
          </a:prstGeom>
          <a:noFill/>
          <a:ln w="9525">
            <a:noFill/>
            <a:miter lim="800000"/>
            <a:headEnd/>
            <a:tailEnd/>
          </a:ln>
        </p:spPr>
        <p:txBody>
          <a:bodyPr wrap="none">
            <a:spAutoFit/>
          </a:bodyPr>
          <a:lstStyle/>
          <a:p>
            <a:r>
              <a:rPr lang="en-US"/>
              <a:t>Once again, basically just the derivative of bond prices</a:t>
            </a:r>
          </a:p>
          <a:p>
            <a:r>
              <a:rPr lang="en-US"/>
              <a:t>with respect to interest rates, but properly normalized.  </a:t>
            </a:r>
          </a:p>
        </p:txBody>
      </p:sp>
      <p:sp>
        <p:nvSpPr>
          <p:cNvPr id="168965" name="Text Box 5"/>
          <p:cNvSpPr txBox="1">
            <a:spLocks noChangeArrowheads="1"/>
          </p:cNvSpPr>
          <p:nvPr/>
        </p:nvSpPr>
        <p:spPr bwMode="auto">
          <a:xfrm>
            <a:off x="1219200" y="4587875"/>
            <a:ext cx="7005638" cy="457200"/>
          </a:xfrm>
          <a:prstGeom prst="rect">
            <a:avLst/>
          </a:prstGeom>
          <a:noFill/>
          <a:ln w="9525">
            <a:noFill/>
            <a:miter lim="800000"/>
            <a:headEnd/>
            <a:tailEnd/>
          </a:ln>
        </p:spPr>
        <p:txBody>
          <a:bodyPr wrap="none">
            <a:spAutoFit/>
          </a:bodyPr>
          <a:lstStyle/>
          <a:p>
            <a:r>
              <a:rPr lang="en-US"/>
              <a:t>This time we have to perturb the entire spot rate curve.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animEffect transition="in" filter="wipe(left)">
                                      <p:cBhvr>
                                        <p:cTn id="7" dur="500"/>
                                        <p:tgtEl>
                                          <p:spTgt spid="168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8964"/>
                                        </p:tgtEl>
                                        <p:attrNameLst>
                                          <p:attrName>style.visibility</p:attrName>
                                        </p:attrNameLst>
                                      </p:cBhvr>
                                      <p:to>
                                        <p:strVal val="visible"/>
                                      </p:to>
                                    </p:set>
                                    <p:animEffect transition="in" filter="wipe(left)">
                                      <p:cBhvr>
                                        <p:cTn id="12" dur="500"/>
                                        <p:tgtEl>
                                          <p:spTgt spid="16896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8965"/>
                                        </p:tgtEl>
                                        <p:attrNameLst>
                                          <p:attrName>style.visibility</p:attrName>
                                        </p:attrNameLst>
                                      </p:cBhvr>
                                      <p:to>
                                        <p:strVal val="visible"/>
                                      </p:to>
                                    </p:set>
                                    <p:animEffect transition="in" filter="wipe(left)">
                                      <p:cBhvr>
                                        <p:cTn id="17" dur="500"/>
                                        <p:tgtEl>
                                          <p:spTgt spid="168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autoUpdateAnimBg="0"/>
      <p:bldP spid="168964" grpId="0" autoUpdateAnimBg="0"/>
      <p:bldP spid="168965"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noFill/>
        </p:spPr>
        <p:txBody>
          <a:bodyPr/>
          <a:lstStyle/>
          <a:p>
            <a:endParaRPr lang="en-US" dirty="0" smtClean="0"/>
          </a:p>
        </p:txBody>
      </p:sp>
      <p:sp>
        <p:nvSpPr>
          <p:cNvPr id="12292" name="Slide Number Placeholder 4"/>
          <p:cNvSpPr>
            <a:spLocks noGrp="1"/>
          </p:cNvSpPr>
          <p:nvPr>
            <p:ph type="sldNum" sz="quarter" idx="12"/>
          </p:nvPr>
        </p:nvSpPr>
        <p:spPr>
          <a:noFill/>
        </p:spPr>
        <p:txBody>
          <a:bodyPr/>
          <a:lstStyle/>
          <a:p>
            <a:fld id="{AADFF3CA-5C57-4476-A98E-B1138C4DC78F}" type="slidenum">
              <a:rPr lang="en-US" smtClean="0"/>
              <a:pPr/>
              <a:t>22</a:t>
            </a:fld>
            <a:endParaRPr lang="en-US" smtClean="0"/>
          </a:p>
        </p:txBody>
      </p:sp>
      <p:sp>
        <p:nvSpPr>
          <p:cNvPr id="12293" name="Rectangle 2"/>
          <p:cNvSpPr>
            <a:spLocks noGrp="1" noChangeArrowheads="1"/>
          </p:cNvSpPr>
          <p:nvPr>
            <p:ph type="title"/>
          </p:nvPr>
        </p:nvSpPr>
        <p:spPr/>
        <p:txBody>
          <a:bodyPr/>
          <a:lstStyle/>
          <a:p>
            <a:pPr eaLnBrk="1" hangingPunct="1"/>
            <a:r>
              <a:rPr lang="en-US" smtClean="0"/>
              <a:t>Sensitivity to Spot Rates</a:t>
            </a:r>
          </a:p>
        </p:txBody>
      </p:sp>
      <p:sp>
        <p:nvSpPr>
          <p:cNvPr id="169987" name="Text Box 3"/>
          <p:cNvSpPr txBox="1">
            <a:spLocks noChangeArrowheads="1"/>
          </p:cNvSpPr>
          <p:nvPr/>
        </p:nvSpPr>
        <p:spPr bwMode="auto">
          <a:xfrm>
            <a:off x="622300" y="1295400"/>
            <a:ext cx="4406900" cy="457200"/>
          </a:xfrm>
          <a:prstGeom prst="rect">
            <a:avLst/>
          </a:prstGeom>
          <a:noFill/>
          <a:ln w="9525">
            <a:noFill/>
            <a:miter lim="800000"/>
            <a:headEnd/>
            <a:tailEnd/>
          </a:ln>
        </p:spPr>
        <p:txBody>
          <a:bodyPr wrap="none">
            <a:spAutoFit/>
          </a:bodyPr>
          <a:lstStyle/>
          <a:p>
            <a:r>
              <a:rPr lang="en-US"/>
              <a:t>Assume continuous compounding.</a:t>
            </a:r>
          </a:p>
        </p:txBody>
      </p:sp>
      <p:grpSp>
        <p:nvGrpSpPr>
          <p:cNvPr id="2" name="Group 4"/>
          <p:cNvGrpSpPr>
            <a:grpSpLocks/>
          </p:cNvGrpSpPr>
          <p:nvPr/>
        </p:nvGrpSpPr>
        <p:grpSpPr bwMode="auto">
          <a:xfrm>
            <a:off x="685800" y="1828800"/>
            <a:ext cx="7853363" cy="1711325"/>
            <a:chOff x="432" y="1488"/>
            <a:chExt cx="4947" cy="1078"/>
          </a:xfrm>
        </p:grpSpPr>
        <p:sp>
          <p:nvSpPr>
            <p:cNvPr id="12311" name="Text Box 5"/>
            <p:cNvSpPr txBox="1">
              <a:spLocks noChangeArrowheads="1"/>
            </p:cNvSpPr>
            <p:nvPr/>
          </p:nvSpPr>
          <p:spPr bwMode="auto">
            <a:xfrm>
              <a:off x="432" y="1488"/>
              <a:ext cx="4947" cy="288"/>
            </a:xfrm>
            <a:prstGeom prst="rect">
              <a:avLst/>
            </a:prstGeom>
            <a:noFill/>
            <a:ln w="9525">
              <a:noFill/>
              <a:miter lim="800000"/>
              <a:headEnd/>
              <a:tailEnd/>
            </a:ln>
          </p:spPr>
          <p:txBody>
            <a:bodyPr wrap="none">
              <a:spAutoFit/>
            </a:bodyPr>
            <a:lstStyle/>
            <a:p>
              <a:r>
                <a:rPr lang="en-US"/>
                <a:t>Q:  What is the sensitivity of the present value of the cash flow</a:t>
              </a:r>
            </a:p>
          </p:txBody>
        </p:sp>
        <p:graphicFrame>
          <p:nvGraphicFramePr>
            <p:cNvPr id="12290" name="Object 6"/>
            <p:cNvGraphicFramePr>
              <a:graphicFrameLocks noChangeAspect="1"/>
            </p:cNvGraphicFramePr>
            <p:nvPr/>
          </p:nvGraphicFramePr>
          <p:xfrm>
            <a:off x="1968" y="1846"/>
            <a:ext cx="1488" cy="404"/>
          </p:xfrm>
          <a:graphic>
            <a:graphicData uri="http://schemas.openxmlformats.org/presentationml/2006/ole">
              <p:oleObj spid="_x0000_s12290" name="Equation" r:id="rId4" imgW="888840" imgH="241200" progId="Equation.3">
                <p:embed/>
              </p:oleObj>
            </a:graphicData>
          </a:graphic>
        </p:graphicFrame>
        <p:sp>
          <p:nvSpPr>
            <p:cNvPr id="12312" name="Text Box 7"/>
            <p:cNvSpPr txBox="1">
              <a:spLocks noChangeArrowheads="1"/>
            </p:cNvSpPr>
            <p:nvPr/>
          </p:nvSpPr>
          <p:spPr bwMode="auto">
            <a:xfrm>
              <a:off x="806" y="2278"/>
              <a:ext cx="3092" cy="288"/>
            </a:xfrm>
            <a:prstGeom prst="rect">
              <a:avLst/>
            </a:prstGeom>
            <a:noFill/>
            <a:ln w="9525">
              <a:noFill/>
              <a:miter lim="800000"/>
              <a:headEnd/>
              <a:tailEnd/>
            </a:ln>
          </p:spPr>
          <p:txBody>
            <a:bodyPr wrap="none">
              <a:spAutoFit/>
            </a:bodyPr>
            <a:lstStyle/>
            <a:p>
              <a:r>
                <a:rPr lang="en-US"/>
                <a:t>to parallel shifts in the spot rate curve?</a:t>
              </a:r>
            </a:p>
          </p:txBody>
        </p:sp>
      </p:grpSp>
      <p:sp>
        <p:nvSpPr>
          <p:cNvPr id="169992" name="Text Box 8"/>
          <p:cNvSpPr txBox="1">
            <a:spLocks noChangeArrowheads="1"/>
          </p:cNvSpPr>
          <p:nvPr/>
        </p:nvSpPr>
        <p:spPr bwMode="auto">
          <a:xfrm>
            <a:off x="746125" y="3733800"/>
            <a:ext cx="7435850" cy="822325"/>
          </a:xfrm>
          <a:prstGeom prst="rect">
            <a:avLst/>
          </a:prstGeom>
          <a:noFill/>
          <a:ln w="9525">
            <a:noFill/>
            <a:miter lim="800000"/>
            <a:headEnd/>
            <a:tailEnd/>
          </a:ln>
        </p:spPr>
        <p:txBody>
          <a:bodyPr wrap="none">
            <a:spAutoFit/>
          </a:bodyPr>
          <a:lstStyle/>
          <a:p>
            <a:r>
              <a:rPr lang="en-US"/>
              <a:t>A:  We need to take the derivative of the present value with</a:t>
            </a:r>
          </a:p>
          <a:p>
            <a:r>
              <a:rPr lang="en-US"/>
              <a:t>      respect to a parallel shift in the spot rate curve.</a:t>
            </a:r>
          </a:p>
        </p:txBody>
      </p:sp>
      <p:grpSp>
        <p:nvGrpSpPr>
          <p:cNvPr id="3" name="Group 9"/>
          <p:cNvGrpSpPr>
            <a:grpSpLocks/>
          </p:cNvGrpSpPr>
          <p:nvPr/>
        </p:nvGrpSpPr>
        <p:grpSpPr bwMode="auto">
          <a:xfrm>
            <a:off x="2819400" y="4891088"/>
            <a:ext cx="3529013" cy="1662112"/>
            <a:chOff x="1776" y="3081"/>
            <a:chExt cx="2223" cy="1047"/>
          </a:xfrm>
        </p:grpSpPr>
        <p:grpSp>
          <p:nvGrpSpPr>
            <p:cNvPr id="12304" name="Group 10"/>
            <p:cNvGrpSpPr>
              <a:grpSpLocks/>
            </p:cNvGrpSpPr>
            <p:nvPr/>
          </p:nvGrpSpPr>
          <p:grpSpPr bwMode="auto">
            <a:xfrm>
              <a:off x="1776" y="3092"/>
              <a:ext cx="2122" cy="1036"/>
              <a:chOff x="1776" y="3092"/>
              <a:chExt cx="2122" cy="1036"/>
            </a:xfrm>
          </p:grpSpPr>
          <p:sp>
            <p:nvSpPr>
              <p:cNvPr id="12306" name="Line 11"/>
              <p:cNvSpPr>
                <a:spLocks noChangeShapeType="1"/>
              </p:cNvSpPr>
              <p:nvPr/>
            </p:nvSpPr>
            <p:spPr bwMode="auto">
              <a:xfrm>
                <a:off x="2153" y="3897"/>
                <a:ext cx="1745" cy="0"/>
              </a:xfrm>
              <a:prstGeom prst="line">
                <a:avLst/>
              </a:prstGeom>
              <a:noFill/>
              <a:ln w="28575">
                <a:solidFill>
                  <a:schemeClr val="tx1"/>
                </a:solidFill>
                <a:round/>
                <a:headEnd/>
                <a:tailEnd type="triangle" w="med" len="med"/>
              </a:ln>
            </p:spPr>
            <p:txBody>
              <a:bodyPr/>
              <a:lstStyle/>
              <a:p>
                <a:endParaRPr lang="en-AU"/>
              </a:p>
            </p:txBody>
          </p:sp>
          <p:sp>
            <p:nvSpPr>
              <p:cNvPr id="12307" name="Line 12"/>
              <p:cNvSpPr>
                <a:spLocks noChangeShapeType="1"/>
              </p:cNvSpPr>
              <p:nvPr/>
            </p:nvSpPr>
            <p:spPr bwMode="auto">
              <a:xfrm flipV="1">
                <a:off x="2153" y="3092"/>
                <a:ext cx="0" cy="805"/>
              </a:xfrm>
              <a:prstGeom prst="line">
                <a:avLst/>
              </a:prstGeom>
              <a:noFill/>
              <a:ln w="28575">
                <a:solidFill>
                  <a:schemeClr val="tx1"/>
                </a:solidFill>
                <a:round/>
                <a:headEnd/>
                <a:tailEnd type="triangle" w="med" len="med"/>
              </a:ln>
            </p:spPr>
            <p:txBody>
              <a:bodyPr/>
              <a:lstStyle/>
              <a:p>
                <a:endParaRPr lang="en-AU"/>
              </a:p>
            </p:txBody>
          </p:sp>
          <p:sp>
            <p:nvSpPr>
              <p:cNvPr id="12308" name="Text Box 13"/>
              <p:cNvSpPr txBox="1">
                <a:spLocks noChangeArrowheads="1"/>
              </p:cNvSpPr>
              <p:nvPr/>
            </p:nvSpPr>
            <p:spPr bwMode="auto">
              <a:xfrm>
                <a:off x="1776" y="3092"/>
                <a:ext cx="356" cy="404"/>
              </a:xfrm>
              <a:prstGeom prst="rect">
                <a:avLst/>
              </a:prstGeom>
              <a:noFill/>
              <a:ln w="9525">
                <a:noFill/>
                <a:miter lim="800000"/>
                <a:headEnd/>
                <a:tailEnd/>
              </a:ln>
            </p:spPr>
            <p:txBody>
              <a:bodyPr wrap="none">
                <a:spAutoFit/>
              </a:bodyPr>
              <a:lstStyle/>
              <a:p>
                <a:pPr algn="ctr"/>
                <a:r>
                  <a:rPr lang="en-US" sz="1800"/>
                  <a:t>spot</a:t>
                </a:r>
              </a:p>
              <a:p>
                <a:pPr algn="ctr"/>
                <a:r>
                  <a:rPr lang="en-US" sz="1800"/>
                  <a:t>rate</a:t>
                </a:r>
              </a:p>
            </p:txBody>
          </p:sp>
          <p:sp>
            <p:nvSpPr>
              <p:cNvPr id="12309" name="Text Box 14"/>
              <p:cNvSpPr txBox="1">
                <a:spLocks noChangeArrowheads="1"/>
              </p:cNvSpPr>
              <p:nvPr/>
            </p:nvSpPr>
            <p:spPr bwMode="auto">
              <a:xfrm>
                <a:off x="3517" y="3897"/>
                <a:ext cx="372" cy="231"/>
              </a:xfrm>
              <a:prstGeom prst="rect">
                <a:avLst/>
              </a:prstGeom>
              <a:noFill/>
              <a:ln w="9525">
                <a:noFill/>
                <a:miter lim="800000"/>
                <a:headEnd/>
                <a:tailEnd/>
              </a:ln>
            </p:spPr>
            <p:txBody>
              <a:bodyPr wrap="none">
                <a:spAutoFit/>
              </a:bodyPr>
              <a:lstStyle/>
              <a:p>
                <a:r>
                  <a:rPr lang="en-US" sz="1800"/>
                  <a:t>time</a:t>
                </a:r>
              </a:p>
            </p:txBody>
          </p:sp>
          <p:sp>
            <p:nvSpPr>
              <p:cNvPr id="12310" name="Freeform 15"/>
              <p:cNvSpPr>
                <a:spLocks/>
              </p:cNvSpPr>
              <p:nvPr/>
            </p:nvSpPr>
            <p:spPr bwMode="auto">
              <a:xfrm>
                <a:off x="2216" y="3193"/>
                <a:ext cx="1460" cy="382"/>
              </a:xfrm>
              <a:custGeom>
                <a:avLst/>
                <a:gdLst>
                  <a:gd name="T0" fmla="*/ 0 w 2208"/>
                  <a:gd name="T1" fmla="*/ 157 h 456"/>
                  <a:gd name="T2" fmla="*/ 13 w 2208"/>
                  <a:gd name="T3" fmla="*/ 125 h 456"/>
                  <a:gd name="T4" fmla="*/ 48 w 2208"/>
                  <a:gd name="T5" fmla="*/ 59 h 456"/>
                  <a:gd name="T6" fmla="*/ 132 w 2208"/>
                  <a:gd name="T7" fmla="*/ 8 h 456"/>
                  <a:gd name="T8" fmla="*/ 184 w 2208"/>
                  <a:gd name="T9" fmla="*/ 8 h 456"/>
                  <a:gd name="T10" fmla="*/ 0 60000 65536"/>
                  <a:gd name="T11" fmla="*/ 0 60000 65536"/>
                  <a:gd name="T12" fmla="*/ 0 60000 65536"/>
                  <a:gd name="T13" fmla="*/ 0 60000 65536"/>
                  <a:gd name="T14" fmla="*/ 0 60000 65536"/>
                  <a:gd name="T15" fmla="*/ 0 w 2208"/>
                  <a:gd name="T16" fmla="*/ 0 h 456"/>
                  <a:gd name="T17" fmla="*/ 2208 w 2208"/>
                  <a:gd name="T18" fmla="*/ 456 h 456"/>
                </a:gdLst>
                <a:ahLst/>
                <a:cxnLst>
                  <a:cxn ang="T10">
                    <a:pos x="T0" y="T1"/>
                  </a:cxn>
                  <a:cxn ang="T11">
                    <a:pos x="T2" y="T3"/>
                  </a:cxn>
                  <a:cxn ang="T12">
                    <a:pos x="T4" y="T5"/>
                  </a:cxn>
                  <a:cxn ang="T13">
                    <a:pos x="T6" y="T7"/>
                  </a:cxn>
                  <a:cxn ang="T14">
                    <a:pos x="T8" y="T9"/>
                  </a:cxn>
                </a:cxnLst>
                <a:rect l="T15" t="T16" r="T17" b="T18"/>
                <a:pathLst>
                  <a:path w="2208" h="456">
                    <a:moveTo>
                      <a:pt x="0" y="456"/>
                    </a:moveTo>
                    <a:cubicBezTo>
                      <a:pt x="24" y="432"/>
                      <a:pt x="48" y="408"/>
                      <a:pt x="144" y="360"/>
                    </a:cubicBezTo>
                    <a:cubicBezTo>
                      <a:pt x="240" y="312"/>
                      <a:pt x="336" y="224"/>
                      <a:pt x="576" y="168"/>
                    </a:cubicBezTo>
                    <a:cubicBezTo>
                      <a:pt x="816" y="112"/>
                      <a:pt x="1312" y="48"/>
                      <a:pt x="1584" y="24"/>
                    </a:cubicBezTo>
                    <a:cubicBezTo>
                      <a:pt x="1856" y="0"/>
                      <a:pt x="2032" y="12"/>
                      <a:pt x="2208" y="24"/>
                    </a:cubicBezTo>
                  </a:path>
                </a:pathLst>
              </a:custGeom>
              <a:noFill/>
              <a:ln w="9525">
                <a:solidFill>
                  <a:schemeClr val="tx1"/>
                </a:solidFill>
                <a:round/>
                <a:headEnd/>
                <a:tailEnd/>
              </a:ln>
            </p:spPr>
            <p:txBody>
              <a:bodyPr/>
              <a:lstStyle/>
              <a:p>
                <a:endParaRPr lang="en-US"/>
              </a:p>
            </p:txBody>
          </p:sp>
        </p:grpSp>
        <p:sp>
          <p:nvSpPr>
            <p:cNvPr id="12305" name="Text Box 16"/>
            <p:cNvSpPr txBox="1">
              <a:spLocks noChangeArrowheads="1"/>
            </p:cNvSpPr>
            <p:nvPr/>
          </p:nvSpPr>
          <p:spPr bwMode="auto">
            <a:xfrm>
              <a:off x="3792" y="3081"/>
              <a:ext cx="207" cy="250"/>
            </a:xfrm>
            <a:prstGeom prst="rect">
              <a:avLst/>
            </a:prstGeom>
            <a:noFill/>
            <a:ln w="9525">
              <a:noFill/>
              <a:miter lim="800000"/>
              <a:headEnd/>
              <a:tailEnd/>
            </a:ln>
          </p:spPr>
          <p:txBody>
            <a:bodyPr wrap="none">
              <a:spAutoFit/>
            </a:bodyPr>
            <a:lstStyle/>
            <a:p>
              <a:r>
                <a:rPr lang="en-US" sz="2000"/>
                <a:t>s</a:t>
              </a:r>
              <a:r>
                <a:rPr lang="en-US" sz="2000" baseline="-25000"/>
                <a:t>t</a:t>
              </a:r>
              <a:endParaRPr lang="en-US" sz="2000"/>
            </a:p>
          </p:txBody>
        </p:sp>
      </p:grpSp>
      <p:grpSp>
        <p:nvGrpSpPr>
          <p:cNvPr id="5" name="Group 17"/>
          <p:cNvGrpSpPr>
            <a:grpSpLocks/>
          </p:cNvGrpSpPr>
          <p:nvPr/>
        </p:nvGrpSpPr>
        <p:grpSpPr bwMode="auto">
          <a:xfrm>
            <a:off x="3549650" y="5221288"/>
            <a:ext cx="2890838" cy="606425"/>
            <a:chOff x="2236" y="3289"/>
            <a:chExt cx="1821" cy="382"/>
          </a:xfrm>
        </p:grpSpPr>
        <p:sp>
          <p:nvSpPr>
            <p:cNvPr id="12302" name="Freeform 18"/>
            <p:cNvSpPr>
              <a:spLocks/>
            </p:cNvSpPr>
            <p:nvPr/>
          </p:nvSpPr>
          <p:spPr bwMode="auto">
            <a:xfrm>
              <a:off x="2236" y="3289"/>
              <a:ext cx="1460" cy="382"/>
            </a:xfrm>
            <a:custGeom>
              <a:avLst/>
              <a:gdLst>
                <a:gd name="T0" fmla="*/ 0 w 2208"/>
                <a:gd name="T1" fmla="*/ 157 h 456"/>
                <a:gd name="T2" fmla="*/ 13 w 2208"/>
                <a:gd name="T3" fmla="*/ 125 h 456"/>
                <a:gd name="T4" fmla="*/ 48 w 2208"/>
                <a:gd name="T5" fmla="*/ 59 h 456"/>
                <a:gd name="T6" fmla="*/ 132 w 2208"/>
                <a:gd name="T7" fmla="*/ 8 h 456"/>
                <a:gd name="T8" fmla="*/ 184 w 2208"/>
                <a:gd name="T9" fmla="*/ 8 h 456"/>
                <a:gd name="T10" fmla="*/ 0 60000 65536"/>
                <a:gd name="T11" fmla="*/ 0 60000 65536"/>
                <a:gd name="T12" fmla="*/ 0 60000 65536"/>
                <a:gd name="T13" fmla="*/ 0 60000 65536"/>
                <a:gd name="T14" fmla="*/ 0 60000 65536"/>
                <a:gd name="T15" fmla="*/ 0 w 2208"/>
                <a:gd name="T16" fmla="*/ 0 h 456"/>
                <a:gd name="T17" fmla="*/ 2208 w 2208"/>
                <a:gd name="T18" fmla="*/ 456 h 456"/>
              </a:gdLst>
              <a:ahLst/>
              <a:cxnLst>
                <a:cxn ang="T10">
                  <a:pos x="T0" y="T1"/>
                </a:cxn>
                <a:cxn ang="T11">
                  <a:pos x="T2" y="T3"/>
                </a:cxn>
                <a:cxn ang="T12">
                  <a:pos x="T4" y="T5"/>
                </a:cxn>
                <a:cxn ang="T13">
                  <a:pos x="T6" y="T7"/>
                </a:cxn>
                <a:cxn ang="T14">
                  <a:pos x="T8" y="T9"/>
                </a:cxn>
              </a:cxnLst>
              <a:rect l="T15" t="T16" r="T17" b="T18"/>
              <a:pathLst>
                <a:path w="2208" h="456">
                  <a:moveTo>
                    <a:pt x="0" y="456"/>
                  </a:moveTo>
                  <a:cubicBezTo>
                    <a:pt x="24" y="432"/>
                    <a:pt x="48" y="408"/>
                    <a:pt x="144" y="360"/>
                  </a:cubicBezTo>
                  <a:cubicBezTo>
                    <a:pt x="240" y="312"/>
                    <a:pt x="336" y="224"/>
                    <a:pt x="576" y="168"/>
                  </a:cubicBezTo>
                  <a:cubicBezTo>
                    <a:pt x="816" y="112"/>
                    <a:pt x="1312" y="48"/>
                    <a:pt x="1584" y="24"/>
                  </a:cubicBezTo>
                  <a:cubicBezTo>
                    <a:pt x="1856" y="0"/>
                    <a:pt x="2032" y="12"/>
                    <a:pt x="2208" y="24"/>
                  </a:cubicBezTo>
                </a:path>
              </a:pathLst>
            </a:custGeom>
            <a:noFill/>
            <a:ln w="28575" cap="rnd">
              <a:solidFill>
                <a:srgbClr val="FF0000"/>
              </a:solidFill>
              <a:prstDash val="sysDot"/>
              <a:round/>
              <a:headEnd/>
              <a:tailEnd/>
            </a:ln>
          </p:spPr>
          <p:txBody>
            <a:bodyPr/>
            <a:lstStyle/>
            <a:p>
              <a:endParaRPr lang="en-US"/>
            </a:p>
          </p:txBody>
        </p:sp>
        <p:sp>
          <p:nvSpPr>
            <p:cNvPr id="12303" name="Text Box 19"/>
            <p:cNvSpPr txBox="1">
              <a:spLocks noChangeArrowheads="1"/>
            </p:cNvSpPr>
            <p:nvPr/>
          </p:nvSpPr>
          <p:spPr bwMode="auto">
            <a:xfrm>
              <a:off x="3696" y="3312"/>
              <a:ext cx="361" cy="250"/>
            </a:xfrm>
            <a:prstGeom prst="rect">
              <a:avLst/>
            </a:prstGeom>
            <a:noFill/>
            <a:ln w="9525">
              <a:noFill/>
              <a:miter lim="800000"/>
              <a:headEnd/>
              <a:tailEnd/>
            </a:ln>
          </p:spPr>
          <p:txBody>
            <a:bodyPr wrap="none">
              <a:spAutoFit/>
            </a:bodyPr>
            <a:lstStyle/>
            <a:p>
              <a:r>
                <a:rPr lang="en-US" sz="2000">
                  <a:solidFill>
                    <a:srgbClr val="FF0000"/>
                  </a:solidFill>
                </a:rPr>
                <a:t>s</a:t>
              </a:r>
              <a:r>
                <a:rPr lang="en-US" sz="2000" baseline="-25000">
                  <a:solidFill>
                    <a:srgbClr val="FF0000"/>
                  </a:solidFill>
                </a:rPr>
                <a:t>t</a:t>
              </a:r>
              <a:r>
                <a:rPr lang="en-US" sz="2000">
                  <a:solidFill>
                    <a:srgbClr val="FF0000"/>
                  </a:solidFill>
                </a:rPr>
                <a:t>-</a:t>
              </a:r>
              <a:r>
                <a:rPr lang="en-US" sz="2000">
                  <a:solidFill>
                    <a:srgbClr val="FF0000"/>
                  </a:solidFill>
                  <a:latin typeface="Symbol" pitchFamily="18" charset="2"/>
                </a:rPr>
                <a:t>a</a:t>
              </a:r>
              <a:endParaRPr lang="en-US" sz="2000">
                <a:solidFill>
                  <a:srgbClr val="FF0000"/>
                </a:solidFill>
              </a:endParaRPr>
            </a:p>
          </p:txBody>
        </p:sp>
      </p:grpSp>
      <p:grpSp>
        <p:nvGrpSpPr>
          <p:cNvPr id="6" name="Group 20"/>
          <p:cNvGrpSpPr>
            <a:grpSpLocks/>
          </p:cNvGrpSpPr>
          <p:nvPr/>
        </p:nvGrpSpPr>
        <p:grpSpPr bwMode="auto">
          <a:xfrm>
            <a:off x="3505200" y="4572000"/>
            <a:ext cx="2917825" cy="911225"/>
            <a:chOff x="2208" y="2880"/>
            <a:chExt cx="1838" cy="574"/>
          </a:xfrm>
        </p:grpSpPr>
        <p:sp>
          <p:nvSpPr>
            <p:cNvPr id="12300" name="Freeform 21"/>
            <p:cNvSpPr>
              <a:spLocks/>
            </p:cNvSpPr>
            <p:nvPr/>
          </p:nvSpPr>
          <p:spPr bwMode="auto">
            <a:xfrm>
              <a:off x="2208" y="3072"/>
              <a:ext cx="1460" cy="382"/>
            </a:xfrm>
            <a:custGeom>
              <a:avLst/>
              <a:gdLst>
                <a:gd name="T0" fmla="*/ 0 w 2208"/>
                <a:gd name="T1" fmla="*/ 157 h 456"/>
                <a:gd name="T2" fmla="*/ 13 w 2208"/>
                <a:gd name="T3" fmla="*/ 125 h 456"/>
                <a:gd name="T4" fmla="*/ 48 w 2208"/>
                <a:gd name="T5" fmla="*/ 59 h 456"/>
                <a:gd name="T6" fmla="*/ 132 w 2208"/>
                <a:gd name="T7" fmla="*/ 8 h 456"/>
                <a:gd name="T8" fmla="*/ 184 w 2208"/>
                <a:gd name="T9" fmla="*/ 8 h 456"/>
                <a:gd name="T10" fmla="*/ 0 60000 65536"/>
                <a:gd name="T11" fmla="*/ 0 60000 65536"/>
                <a:gd name="T12" fmla="*/ 0 60000 65536"/>
                <a:gd name="T13" fmla="*/ 0 60000 65536"/>
                <a:gd name="T14" fmla="*/ 0 60000 65536"/>
                <a:gd name="T15" fmla="*/ 0 w 2208"/>
                <a:gd name="T16" fmla="*/ 0 h 456"/>
                <a:gd name="T17" fmla="*/ 2208 w 2208"/>
                <a:gd name="T18" fmla="*/ 456 h 456"/>
              </a:gdLst>
              <a:ahLst/>
              <a:cxnLst>
                <a:cxn ang="T10">
                  <a:pos x="T0" y="T1"/>
                </a:cxn>
                <a:cxn ang="T11">
                  <a:pos x="T2" y="T3"/>
                </a:cxn>
                <a:cxn ang="T12">
                  <a:pos x="T4" y="T5"/>
                </a:cxn>
                <a:cxn ang="T13">
                  <a:pos x="T6" y="T7"/>
                </a:cxn>
                <a:cxn ang="T14">
                  <a:pos x="T8" y="T9"/>
                </a:cxn>
              </a:cxnLst>
              <a:rect l="T15" t="T16" r="T17" b="T18"/>
              <a:pathLst>
                <a:path w="2208" h="456">
                  <a:moveTo>
                    <a:pt x="0" y="456"/>
                  </a:moveTo>
                  <a:cubicBezTo>
                    <a:pt x="24" y="432"/>
                    <a:pt x="48" y="408"/>
                    <a:pt x="144" y="360"/>
                  </a:cubicBezTo>
                  <a:cubicBezTo>
                    <a:pt x="240" y="312"/>
                    <a:pt x="336" y="224"/>
                    <a:pt x="576" y="168"/>
                  </a:cubicBezTo>
                  <a:cubicBezTo>
                    <a:pt x="816" y="112"/>
                    <a:pt x="1312" y="48"/>
                    <a:pt x="1584" y="24"/>
                  </a:cubicBezTo>
                  <a:cubicBezTo>
                    <a:pt x="1856" y="0"/>
                    <a:pt x="2032" y="12"/>
                    <a:pt x="2208" y="24"/>
                  </a:cubicBezTo>
                </a:path>
              </a:pathLst>
            </a:custGeom>
            <a:noFill/>
            <a:ln w="28575" cap="rnd">
              <a:solidFill>
                <a:srgbClr val="FF0000"/>
              </a:solidFill>
              <a:prstDash val="sysDot"/>
              <a:round/>
              <a:headEnd/>
              <a:tailEnd/>
            </a:ln>
          </p:spPr>
          <p:txBody>
            <a:bodyPr/>
            <a:lstStyle/>
            <a:p>
              <a:endParaRPr lang="en-US"/>
            </a:p>
          </p:txBody>
        </p:sp>
        <p:sp>
          <p:nvSpPr>
            <p:cNvPr id="12301" name="Text Box 22"/>
            <p:cNvSpPr txBox="1">
              <a:spLocks noChangeArrowheads="1"/>
            </p:cNvSpPr>
            <p:nvPr/>
          </p:nvSpPr>
          <p:spPr bwMode="auto">
            <a:xfrm>
              <a:off x="3648" y="2880"/>
              <a:ext cx="398" cy="250"/>
            </a:xfrm>
            <a:prstGeom prst="rect">
              <a:avLst/>
            </a:prstGeom>
            <a:noFill/>
            <a:ln w="9525">
              <a:noFill/>
              <a:miter lim="800000"/>
              <a:headEnd/>
              <a:tailEnd/>
            </a:ln>
          </p:spPr>
          <p:txBody>
            <a:bodyPr wrap="none">
              <a:spAutoFit/>
            </a:bodyPr>
            <a:lstStyle/>
            <a:p>
              <a:r>
                <a:rPr lang="en-US" sz="2000">
                  <a:solidFill>
                    <a:srgbClr val="FF0000"/>
                  </a:solidFill>
                </a:rPr>
                <a:t>s</a:t>
              </a:r>
              <a:r>
                <a:rPr lang="en-US" sz="2000" baseline="-25000">
                  <a:solidFill>
                    <a:srgbClr val="FF0000"/>
                  </a:solidFill>
                </a:rPr>
                <a:t>t</a:t>
              </a:r>
              <a:r>
                <a:rPr lang="en-US" sz="2000">
                  <a:solidFill>
                    <a:srgbClr val="FF0000"/>
                  </a:solidFill>
                </a:rPr>
                <a:t>+</a:t>
              </a:r>
              <a:r>
                <a:rPr lang="en-US" sz="2000">
                  <a:solidFill>
                    <a:srgbClr val="FF0000"/>
                  </a:solidFill>
                  <a:latin typeface="Symbol" pitchFamily="18" charset="2"/>
                </a:rPr>
                <a:t>a</a:t>
              </a:r>
              <a:endParaRPr lang="en-US" sz="200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animEffect transition="in" filter="wipe(left)">
                                      <p:cBhvr>
                                        <p:cTn id="7" dur="500"/>
                                        <p:tgtEl>
                                          <p:spTgt spid="169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9992"/>
                                        </p:tgtEl>
                                        <p:attrNameLst>
                                          <p:attrName>style.visibility</p:attrName>
                                        </p:attrNameLst>
                                      </p:cBhvr>
                                      <p:to>
                                        <p:strVal val="visible"/>
                                      </p:to>
                                    </p:set>
                                    <p:animEffect transition="in" filter="wipe(left)">
                                      <p:cBhvr>
                                        <p:cTn id="17" dur="500"/>
                                        <p:tgtEl>
                                          <p:spTgt spid="16999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autoUpdateAnimBg="0"/>
      <p:bldP spid="169992"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Footer Placeholder 3"/>
          <p:cNvSpPr>
            <a:spLocks noGrp="1"/>
          </p:cNvSpPr>
          <p:nvPr>
            <p:ph type="ftr" sz="quarter" idx="11"/>
          </p:nvPr>
        </p:nvSpPr>
        <p:spPr>
          <a:xfrm>
            <a:off x="0" y="6172200"/>
            <a:ext cx="2438400" cy="304800"/>
          </a:xfrm>
          <a:noFill/>
        </p:spPr>
        <p:txBody>
          <a:bodyPr/>
          <a:lstStyle/>
          <a:p>
            <a:endParaRPr lang="en-US" dirty="0" smtClean="0"/>
          </a:p>
        </p:txBody>
      </p:sp>
      <p:sp>
        <p:nvSpPr>
          <p:cNvPr id="13317" name="Slide Number Placeholder 4"/>
          <p:cNvSpPr>
            <a:spLocks noGrp="1"/>
          </p:cNvSpPr>
          <p:nvPr>
            <p:ph type="sldNum" sz="quarter" idx="12"/>
          </p:nvPr>
        </p:nvSpPr>
        <p:spPr>
          <a:noFill/>
        </p:spPr>
        <p:txBody>
          <a:bodyPr/>
          <a:lstStyle/>
          <a:p>
            <a:fld id="{39A4C2A4-A441-4BC1-94CA-3100668EF4F6}" type="slidenum">
              <a:rPr lang="en-US" smtClean="0"/>
              <a:pPr/>
              <a:t>23</a:t>
            </a:fld>
            <a:endParaRPr lang="en-US" smtClean="0"/>
          </a:p>
        </p:txBody>
      </p:sp>
      <p:sp>
        <p:nvSpPr>
          <p:cNvPr id="13318" name="Rectangle 2"/>
          <p:cNvSpPr>
            <a:spLocks noGrp="1" noChangeArrowheads="1"/>
          </p:cNvSpPr>
          <p:nvPr>
            <p:ph type="title"/>
          </p:nvPr>
        </p:nvSpPr>
        <p:spPr/>
        <p:txBody>
          <a:bodyPr/>
          <a:lstStyle/>
          <a:p>
            <a:pPr eaLnBrk="1" hangingPunct="1"/>
            <a:r>
              <a:rPr lang="en-US" smtClean="0"/>
              <a:t>Sensitivity to Spot Rates</a:t>
            </a:r>
          </a:p>
        </p:txBody>
      </p:sp>
      <p:graphicFrame>
        <p:nvGraphicFramePr>
          <p:cNvPr id="171011" name="Object 3"/>
          <p:cNvGraphicFramePr>
            <a:graphicFrameLocks noChangeAspect="1"/>
          </p:cNvGraphicFramePr>
          <p:nvPr/>
        </p:nvGraphicFramePr>
        <p:xfrm>
          <a:off x="3200400" y="1371600"/>
          <a:ext cx="2362200" cy="1003300"/>
        </p:xfrm>
        <a:graphic>
          <a:graphicData uri="http://schemas.openxmlformats.org/presentationml/2006/ole">
            <p:oleObj spid="_x0000_s13314" name="Equation" r:id="rId4" imgW="1015920" imgH="431640" progId="Equation.3">
              <p:embed/>
            </p:oleObj>
          </a:graphicData>
        </a:graphic>
      </p:graphicFrame>
      <p:sp>
        <p:nvSpPr>
          <p:cNvPr id="171012" name="Text Box 4"/>
          <p:cNvSpPr txBox="1">
            <a:spLocks noChangeArrowheads="1"/>
          </p:cNvSpPr>
          <p:nvPr/>
        </p:nvSpPr>
        <p:spPr bwMode="auto">
          <a:xfrm>
            <a:off x="822325" y="2625725"/>
            <a:ext cx="7407275" cy="822325"/>
          </a:xfrm>
          <a:prstGeom prst="rect">
            <a:avLst/>
          </a:prstGeom>
          <a:noFill/>
          <a:ln w="9525">
            <a:noFill/>
            <a:miter lim="800000"/>
            <a:headEnd/>
            <a:tailEnd/>
          </a:ln>
        </p:spPr>
        <p:txBody>
          <a:bodyPr>
            <a:spAutoFit/>
          </a:bodyPr>
          <a:lstStyle/>
          <a:p>
            <a:r>
              <a:rPr lang="en-US"/>
              <a:t>Assume a parallel shift </a:t>
            </a:r>
            <a:r>
              <a:rPr lang="en-US" i="1">
                <a:latin typeface="Symbol" pitchFamily="18" charset="2"/>
              </a:rPr>
              <a:t>a</a:t>
            </a:r>
            <a:r>
              <a:rPr lang="en-US"/>
              <a:t> in the spot rate curve.  Then the present value would be:</a:t>
            </a:r>
          </a:p>
        </p:txBody>
      </p:sp>
      <p:graphicFrame>
        <p:nvGraphicFramePr>
          <p:cNvPr id="171013" name="Object 5"/>
          <p:cNvGraphicFramePr>
            <a:graphicFrameLocks noChangeAspect="1"/>
          </p:cNvGraphicFramePr>
          <p:nvPr/>
        </p:nvGraphicFramePr>
        <p:xfrm>
          <a:off x="2652713" y="3340100"/>
          <a:ext cx="3309937" cy="1003300"/>
        </p:xfrm>
        <a:graphic>
          <a:graphicData uri="http://schemas.openxmlformats.org/presentationml/2006/ole">
            <p:oleObj spid="_x0000_s13315" name="Equation" r:id="rId5" imgW="1422360" imgH="431640" progId="Equation.3">
              <p:embed/>
            </p:oleObj>
          </a:graphicData>
        </a:graphic>
      </p:graphicFrame>
      <p:sp>
        <p:nvSpPr>
          <p:cNvPr id="171014" name="Text Box 6"/>
          <p:cNvSpPr txBox="1">
            <a:spLocks noChangeArrowheads="1"/>
          </p:cNvSpPr>
          <p:nvPr/>
        </p:nvSpPr>
        <p:spPr bwMode="auto">
          <a:xfrm>
            <a:off x="898525" y="4495800"/>
            <a:ext cx="7604125" cy="822325"/>
          </a:xfrm>
          <a:prstGeom prst="rect">
            <a:avLst/>
          </a:prstGeom>
          <a:noFill/>
          <a:ln w="9525">
            <a:noFill/>
            <a:miter lim="800000"/>
            <a:headEnd/>
            <a:tailEnd/>
          </a:ln>
        </p:spPr>
        <p:txBody>
          <a:bodyPr wrap="none">
            <a:spAutoFit/>
          </a:bodyPr>
          <a:lstStyle/>
          <a:p>
            <a:r>
              <a:rPr lang="en-US"/>
              <a:t>To determine sensitivity, we take the derivative with respect </a:t>
            </a:r>
          </a:p>
          <a:p>
            <a:r>
              <a:rPr lang="en-US"/>
              <a:t>to </a:t>
            </a:r>
            <a:r>
              <a:rPr lang="en-US" i="1">
                <a:latin typeface="Symbol" pitchFamily="18" charset="2"/>
              </a:rPr>
              <a:t>a </a:t>
            </a:r>
            <a:r>
              <a:rPr lang="en-US"/>
              <a:t>and evaluate at </a:t>
            </a:r>
            <a:r>
              <a:rPr lang="en-US" i="1">
                <a:latin typeface="Symbol" pitchFamily="18" charset="2"/>
              </a:rPr>
              <a:t>a </a:t>
            </a:r>
            <a:r>
              <a:rPr lang="en-US" i="1"/>
              <a:t>= 0</a:t>
            </a:r>
            <a:r>
              <a:rPr lang="en-US"/>
              <a:t>.</a:t>
            </a:r>
          </a:p>
        </p:txBody>
      </p:sp>
      <p:sp>
        <p:nvSpPr>
          <p:cNvPr id="171015" name="Text Box 7"/>
          <p:cNvSpPr txBox="1">
            <a:spLocks noChangeArrowheads="1"/>
          </p:cNvSpPr>
          <p:nvPr/>
        </p:nvSpPr>
        <p:spPr bwMode="auto">
          <a:xfrm>
            <a:off x="1779588" y="5562600"/>
            <a:ext cx="5543550" cy="457200"/>
          </a:xfrm>
          <a:prstGeom prst="rect">
            <a:avLst/>
          </a:prstGeom>
          <a:noFill/>
          <a:ln w="9525">
            <a:noFill/>
            <a:miter lim="800000"/>
            <a:headEnd/>
            <a:tailEnd/>
          </a:ln>
        </p:spPr>
        <p:txBody>
          <a:bodyPr wrap="none">
            <a:spAutoFit/>
          </a:bodyPr>
          <a:lstStyle/>
          <a:p>
            <a:r>
              <a:rPr lang="en-US"/>
              <a:t>Note that the current present value is </a:t>
            </a:r>
            <a:r>
              <a:rPr lang="en-US" i="1"/>
              <a:t>PV(0).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71011"/>
                                        </p:tgtEl>
                                        <p:attrNameLst>
                                          <p:attrName>style.visibility</p:attrName>
                                        </p:attrNameLst>
                                      </p:cBhvr>
                                      <p:to>
                                        <p:strVal val="visible"/>
                                      </p:to>
                                    </p:set>
                                    <p:animEffect transition="in" filter="wipe(left)">
                                      <p:cBhvr>
                                        <p:cTn id="7" dur="500"/>
                                        <p:tgtEl>
                                          <p:spTgt spid="1710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1012">
                                            <p:txEl>
                                              <p:pRg st="0" end="0"/>
                                            </p:txEl>
                                          </p:spTgt>
                                        </p:tgtEl>
                                        <p:attrNameLst>
                                          <p:attrName>style.visibility</p:attrName>
                                        </p:attrNameLst>
                                      </p:cBhvr>
                                      <p:to>
                                        <p:strVal val="visible"/>
                                      </p:to>
                                    </p:set>
                                    <p:animEffect transition="in" filter="wipe(left)">
                                      <p:cBhvr>
                                        <p:cTn id="12" dur="500"/>
                                        <p:tgtEl>
                                          <p:spTgt spid="1710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71013"/>
                                        </p:tgtEl>
                                        <p:attrNameLst>
                                          <p:attrName>style.visibility</p:attrName>
                                        </p:attrNameLst>
                                      </p:cBhvr>
                                      <p:to>
                                        <p:strVal val="visible"/>
                                      </p:to>
                                    </p:set>
                                    <p:animEffect transition="in" filter="wipe(left)">
                                      <p:cBhvr>
                                        <p:cTn id="17" dur="500"/>
                                        <p:tgtEl>
                                          <p:spTgt spid="1710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1014"/>
                                        </p:tgtEl>
                                        <p:attrNameLst>
                                          <p:attrName>style.visibility</p:attrName>
                                        </p:attrNameLst>
                                      </p:cBhvr>
                                      <p:to>
                                        <p:strVal val="visible"/>
                                      </p:to>
                                    </p:set>
                                    <p:animEffect transition="in" filter="wipe(left)">
                                      <p:cBhvr>
                                        <p:cTn id="22" dur="500"/>
                                        <p:tgtEl>
                                          <p:spTgt spid="1710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1015">
                                            <p:txEl>
                                              <p:pRg st="0" end="0"/>
                                            </p:txEl>
                                          </p:spTgt>
                                        </p:tgtEl>
                                        <p:attrNameLst>
                                          <p:attrName>style.visibility</p:attrName>
                                        </p:attrNameLst>
                                      </p:cBhvr>
                                      <p:to>
                                        <p:strVal val="visible"/>
                                      </p:to>
                                    </p:set>
                                    <p:animEffect transition="in" filter="wipe(left)">
                                      <p:cBhvr>
                                        <p:cTn id="27" dur="500"/>
                                        <p:tgtEl>
                                          <p:spTgt spid="1710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2" grpId="0" build="p" autoUpdateAnimBg="0"/>
      <p:bldP spid="171014" grpId="0" autoUpdateAnimBg="0"/>
      <p:bldP spid="17101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Footer Placeholder 3"/>
          <p:cNvSpPr>
            <a:spLocks noGrp="1"/>
          </p:cNvSpPr>
          <p:nvPr>
            <p:ph type="ftr" sz="quarter" idx="11"/>
          </p:nvPr>
        </p:nvSpPr>
        <p:spPr>
          <a:noFill/>
        </p:spPr>
        <p:txBody>
          <a:bodyPr/>
          <a:lstStyle/>
          <a:p>
            <a:endParaRPr lang="en-US" dirty="0" smtClean="0"/>
          </a:p>
        </p:txBody>
      </p:sp>
      <p:sp>
        <p:nvSpPr>
          <p:cNvPr id="14342" name="Slide Number Placeholder 4"/>
          <p:cNvSpPr>
            <a:spLocks noGrp="1"/>
          </p:cNvSpPr>
          <p:nvPr>
            <p:ph type="sldNum" sz="quarter" idx="12"/>
          </p:nvPr>
        </p:nvSpPr>
        <p:spPr>
          <a:noFill/>
        </p:spPr>
        <p:txBody>
          <a:bodyPr/>
          <a:lstStyle/>
          <a:p>
            <a:fld id="{EC541077-4C79-4D8A-A4E3-4B9ACE32BD4F}" type="slidenum">
              <a:rPr lang="en-US" smtClean="0"/>
              <a:pPr/>
              <a:t>24</a:t>
            </a:fld>
            <a:endParaRPr lang="en-US" smtClean="0"/>
          </a:p>
        </p:txBody>
      </p:sp>
      <p:sp>
        <p:nvSpPr>
          <p:cNvPr id="14343" name="Rectangle 2"/>
          <p:cNvSpPr>
            <a:spLocks noGrp="1" noChangeArrowheads="1"/>
          </p:cNvSpPr>
          <p:nvPr>
            <p:ph type="title"/>
          </p:nvPr>
        </p:nvSpPr>
        <p:spPr/>
        <p:txBody>
          <a:bodyPr/>
          <a:lstStyle/>
          <a:p>
            <a:pPr eaLnBrk="1" hangingPunct="1"/>
            <a:r>
              <a:rPr lang="en-US" smtClean="0"/>
              <a:t>Duration:</a:t>
            </a:r>
          </a:p>
        </p:txBody>
      </p:sp>
      <p:sp>
        <p:nvSpPr>
          <p:cNvPr id="172042" name="AutoShape 10"/>
          <p:cNvSpPr>
            <a:spLocks noChangeArrowheads="1"/>
          </p:cNvSpPr>
          <p:nvPr/>
        </p:nvSpPr>
        <p:spPr bwMode="auto">
          <a:xfrm>
            <a:off x="8458200" y="228600"/>
            <a:ext cx="381000" cy="3810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a:p>
        </p:txBody>
      </p:sp>
      <p:graphicFrame>
        <p:nvGraphicFramePr>
          <p:cNvPr id="172043" name="Object 11"/>
          <p:cNvGraphicFramePr>
            <a:graphicFrameLocks noChangeAspect="1"/>
          </p:cNvGraphicFramePr>
          <p:nvPr/>
        </p:nvGraphicFramePr>
        <p:xfrm>
          <a:off x="2425700" y="2092325"/>
          <a:ext cx="4432300" cy="1062038"/>
        </p:xfrm>
        <a:graphic>
          <a:graphicData uri="http://schemas.openxmlformats.org/presentationml/2006/ole">
            <p:oleObj spid="_x0000_s14338" name="Equation" r:id="rId4" imgW="1904760" imgH="457200" progId="Equation.3">
              <p:embed/>
            </p:oleObj>
          </a:graphicData>
        </a:graphic>
      </p:graphicFrame>
      <p:sp>
        <p:nvSpPr>
          <p:cNvPr id="14345" name="Text Box 12"/>
          <p:cNvSpPr txBox="1">
            <a:spLocks noChangeArrowheads="1"/>
          </p:cNvSpPr>
          <p:nvPr/>
        </p:nvSpPr>
        <p:spPr bwMode="auto">
          <a:xfrm>
            <a:off x="974725" y="1295400"/>
            <a:ext cx="7331075" cy="822325"/>
          </a:xfrm>
          <a:prstGeom prst="rect">
            <a:avLst/>
          </a:prstGeom>
          <a:noFill/>
          <a:ln w="9525">
            <a:noFill/>
            <a:miter lim="800000"/>
            <a:headEnd/>
            <a:tailEnd/>
          </a:ln>
        </p:spPr>
        <p:txBody>
          <a:bodyPr>
            <a:spAutoFit/>
          </a:bodyPr>
          <a:lstStyle/>
          <a:p>
            <a:r>
              <a:rPr lang="en-US"/>
              <a:t>The duration of a cash flow stream with respect to spot rates is defined as:</a:t>
            </a:r>
          </a:p>
        </p:txBody>
      </p:sp>
      <p:sp>
        <p:nvSpPr>
          <p:cNvPr id="14346" name="Line 13"/>
          <p:cNvSpPr>
            <a:spLocks noChangeShapeType="1"/>
          </p:cNvSpPr>
          <p:nvPr/>
        </p:nvSpPr>
        <p:spPr bwMode="auto">
          <a:xfrm>
            <a:off x="533400" y="3429000"/>
            <a:ext cx="8001000" cy="0"/>
          </a:xfrm>
          <a:prstGeom prst="line">
            <a:avLst/>
          </a:prstGeom>
          <a:noFill/>
          <a:ln w="9525">
            <a:solidFill>
              <a:schemeClr val="tx1"/>
            </a:solidFill>
            <a:round/>
            <a:headEnd/>
            <a:tailEnd/>
          </a:ln>
        </p:spPr>
        <p:txBody>
          <a:bodyPr/>
          <a:lstStyle/>
          <a:p>
            <a:endParaRPr lang="en-AU"/>
          </a:p>
        </p:txBody>
      </p:sp>
      <p:grpSp>
        <p:nvGrpSpPr>
          <p:cNvPr id="2" name="Group 20"/>
          <p:cNvGrpSpPr>
            <a:grpSpLocks/>
          </p:cNvGrpSpPr>
          <p:nvPr/>
        </p:nvGrpSpPr>
        <p:grpSpPr bwMode="auto">
          <a:xfrm>
            <a:off x="517525" y="3679825"/>
            <a:ext cx="7331075" cy="1330325"/>
            <a:chOff x="326" y="2318"/>
            <a:chExt cx="4618" cy="838"/>
          </a:xfrm>
        </p:grpSpPr>
        <p:graphicFrame>
          <p:nvGraphicFramePr>
            <p:cNvPr id="14340" name="Object 14"/>
            <p:cNvGraphicFramePr>
              <a:graphicFrameLocks noChangeAspect="1"/>
            </p:cNvGraphicFramePr>
            <p:nvPr/>
          </p:nvGraphicFramePr>
          <p:xfrm>
            <a:off x="2884" y="2318"/>
            <a:ext cx="2060" cy="551"/>
          </p:xfrm>
          <a:graphic>
            <a:graphicData uri="http://schemas.openxmlformats.org/presentationml/2006/ole">
              <p:oleObj spid="_x0000_s14340" name="Equation" r:id="rId5" imgW="1612800" imgH="431640" progId="Equation.3">
                <p:embed/>
              </p:oleObj>
            </a:graphicData>
          </a:graphic>
        </p:graphicFrame>
        <p:sp>
          <p:nvSpPr>
            <p:cNvPr id="14350" name="Text Box 18"/>
            <p:cNvSpPr txBox="1">
              <a:spLocks noChangeArrowheads="1"/>
            </p:cNvSpPr>
            <p:nvPr/>
          </p:nvSpPr>
          <p:spPr bwMode="auto">
            <a:xfrm>
              <a:off x="326" y="2330"/>
              <a:ext cx="2458" cy="826"/>
            </a:xfrm>
            <a:prstGeom prst="rect">
              <a:avLst/>
            </a:prstGeom>
            <a:noFill/>
            <a:ln w="9525">
              <a:noFill/>
              <a:miter lim="800000"/>
              <a:headEnd/>
              <a:tailEnd/>
            </a:ln>
          </p:spPr>
          <p:txBody>
            <a:bodyPr>
              <a:spAutoFit/>
            </a:bodyPr>
            <a:lstStyle/>
            <a:p>
              <a:r>
                <a:rPr lang="en-US" sz="2000"/>
                <a:t>When continuous compounding is used, it is called </a:t>
              </a:r>
              <a:r>
                <a:rPr lang="en-US" sz="2000">
                  <a:solidFill>
                    <a:srgbClr val="FF0000"/>
                  </a:solidFill>
                </a:rPr>
                <a:t>Fisher-Weil</a:t>
              </a:r>
              <a:r>
                <a:rPr lang="en-US" sz="2000"/>
                <a:t> duration (it looks similar to Macaulay!)</a:t>
              </a:r>
            </a:p>
          </p:txBody>
        </p:sp>
      </p:grpSp>
      <p:grpSp>
        <p:nvGrpSpPr>
          <p:cNvPr id="3" name="Group 21"/>
          <p:cNvGrpSpPr>
            <a:grpSpLocks/>
          </p:cNvGrpSpPr>
          <p:nvPr/>
        </p:nvGrpSpPr>
        <p:grpSpPr bwMode="auto">
          <a:xfrm>
            <a:off x="533400" y="5064125"/>
            <a:ext cx="7543800" cy="1031875"/>
            <a:chOff x="336" y="3190"/>
            <a:chExt cx="4752" cy="650"/>
          </a:xfrm>
        </p:grpSpPr>
        <p:graphicFrame>
          <p:nvGraphicFramePr>
            <p:cNvPr id="14339" name="Object 16"/>
            <p:cNvGraphicFramePr>
              <a:graphicFrameLocks noChangeAspect="1"/>
            </p:cNvGraphicFramePr>
            <p:nvPr/>
          </p:nvGraphicFramePr>
          <p:xfrm>
            <a:off x="2892" y="3190"/>
            <a:ext cx="2196" cy="650"/>
          </p:xfrm>
          <a:graphic>
            <a:graphicData uri="http://schemas.openxmlformats.org/presentationml/2006/ole">
              <p:oleObj spid="_x0000_s14339" name="Equation" r:id="rId6" imgW="1498320" imgH="444240" progId="Equation.3">
                <p:embed/>
              </p:oleObj>
            </a:graphicData>
          </a:graphic>
        </p:graphicFrame>
        <p:sp>
          <p:nvSpPr>
            <p:cNvPr id="14349" name="Text Box 19"/>
            <p:cNvSpPr txBox="1">
              <a:spLocks noChangeArrowheads="1"/>
            </p:cNvSpPr>
            <p:nvPr/>
          </p:nvSpPr>
          <p:spPr bwMode="auto">
            <a:xfrm>
              <a:off x="336" y="3206"/>
              <a:ext cx="2458" cy="634"/>
            </a:xfrm>
            <a:prstGeom prst="rect">
              <a:avLst/>
            </a:prstGeom>
            <a:noFill/>
            <a:ln w="9525">
              <a:noFill/>
              <a:miter lim="800000"/>
              <a:headEnd/>
              <a:tailEnd/>
            </a:ln>
          </p:spPr>
          <p:txBody>
            <a:bodyPr>
              <a:spAutoFit/>
            </a:bodyPr>
            <a:lstStyle/>
            <a:p>
              <a:r>
                <a:rPr lang="en-US" sz="2000"/>
                <a:t>When discrete compounding is used, it is called </a:t>
              </a:r>
              <a:r>
                <a:rPr lang="en-US" sz="2000">
                  <a:solidFill>
                    <a:srgbClr val="FF0000"/>
                  </a:solidFill>
                </a:rPr>
                <a:t>Quasi-modified</a:t>
              </a:r>
              <a:r>
                <a:rPr lang="en-US" sz="2000"/>
                <a:t> duration</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72043"/>
                                        </p:tgtEl>
                                        <p:attrNameLst>
                                          <p:attrName>style.visibility</p:attrName>
                                        </p:attrNameLst>
                                      </p:cBhvr>
                                      <p:to>
                                        <p:strVal val="visible"/>
                                      </p:to>
                                    </p:set>
                                    <p:animEffect transition="in" filter="wipe(left)">
                                      <p:cBhvr>
                                        <p:cTn id="7" dur="500"/>
                                        <p:tgtEl>
                                          <p:spTgt spid="17204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Footer Placeholder 4"/>
          <p:cNvSpPr>
            <a:spLocks noGrp="1"/>
          </p:cNvSpPr>
          <p:nvPr>
            <p:ph type="ftr" sz="quarter" idx="11"/>
          </p:nvPr>
        </p:nvSpPr>
        <p:spPr>
          <a:noFill/>
        </p:spPr>
        <p:txBody>
          <a:bodyPr/>
          <a:lstStyle/>
          <a:p>
            <a:endParaRPr lang="en-US" dirty="0" smtClean="0"/>
          </a:p>
        </p:txBody>
      </p:sp>
      <p:sp>
        <p:nvSpPr>
          <p:cNvPr id="15366" name="Slide Number Placeholder 5"/>
          <p:cNvSpPr>
            <a:spLocks noGrp="1"/>
          </p:cNvSpPr>
          <p:nvPr>
            <p:ph type="sldNum" sz="quarter" idx="12"/>
          </p:nvPr>
        </p:nvSpPr>
        <p:spPr>
          <a:noFill/>
        </p:spPr>
        <p:txBody>
          <a:bodyPr/>
          <a:lstStyle/>
          <a:p>
            <a:fld id="{42B59AD8-10CD-4B63-8890-47F612F8231C}" type="slidenum">
              <a:rPr lang="en-US" smtClean="0"/>
              <a:pPr/>
              <a:t>25</a:t>
            </a:fld>
            <a:endParaRPr lang="en-US" smtClean="0"/>
          </a:p>
        </p:txBody>
      </p:sp>
      <p:sp>
        <p:nvSpPr>
          <p:cNvPr id="15367" name="Rectangle 2"/>
          <p:cNvSpPr>
            <a:spLocks noGrp="1" noChangeArrowheads="1"/>
          </p:cNvSpPr>
          <p:nvPr>
            <p:ph type="title"/>
          </p:nvPr>
        </p:nvSpPr>
        <p:spPr/>
        <p:txBody>
          <a:bodyPr/>
          <a:lstStyle/>
          <a:p>
            <a:pPr eaLnBrk="1" hangingPunct="1"/>
            <a:r>
              <a:rPr lang="en-US" sz="3600" smtClean="0"/>
              <a:t>A Note on Simplifications for </a:t>
            </a:r>
            <a:r>
              <a:rPr lang="en-US" sz="3600" smtClean="0">
                <a:solidFill>
                  <a:srgbClr val="FF0000"/>
                </a:solidFill>
              </a:rPr>
              <a:t>Continuous Compounding Only!</a:t>
            </a:r>
          </a:p>
        </p:txBody>
      </p:sp>
      <p:sp>
        <p:nvSpPr>
          <p:cNvPr id="235523" name="AutoShape 3"/>
          <p:cNvSpPr>
            <a:spLocks noChangeArrowheads="1"/>
          </p:cNvSpPr>
          <p:nvPr/>
        </p:nvSpPr>
        <p:spPr bwMode="auto">
          <a:xfrm>
            <a:off x="8458200" y="228600"/>
            <a:ext cx="381000" cy="3810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a:p>
        </p:txBody>
      </p:sp>
      <p:graphicFrame>
        <p:nvGraphicFramePr>
          <p:cNvPr id="15362" name="Object 8"/>
          <p:cNvGraphicFramePr>
            <a:graphicFrameLocks noChangeAspect="1"/>
          </p:cNvGraphicFramePr>
          <p:nvPr/>
        </p:nvGraphicFramePr>
        <p:xfrm>
          <a:off x="3027363" y="2717800"/>
          <a:ext cx="2395537" cy="927100"/>
        </p:xfrm>
        <a:graphic>
          <a:graphicData uri="http://schemas.openxmlformats.org/presentationml/2006/ole">
            <p:oleObj spid="_x0000_s15362" name="Equation" r:id="rId4" imgW="1180800" imgH="457200" progId="Equation.3">
              <p:embed/>
            </p:oleObj>
          </a:graphicData>
        </a:graphic>
      </p:graphicFrame>
      <p:sp>
        <p:nvSpPr>
          <p:cNvPr id="15369" name="Text Box 13"/>
          <p:cNvSpPr txBox="1">
            <a:spLocks noChangeArrowheads="1"/>
          </p:cNvSpPr>
          <p:nvPr/>
        </p:nvSpPr>
        <p:spPr bwMode="auto">
          <a:xfrm>
            <a:off x="609600" y="1600200"/>
            <a:ext cx="7315200" cy="822325"/>
          </a:xfrm>
          <a:prstGeom prst="rect">
            <a:avLst/>
          </a:prstGeom>
          <a:noFill/>
          <a:ln w="9525">
            <a:noFill/>
            <a:miter lim="800000"/>
            <a:headEnd/>
            <a:tailEnd/>
          </a:ln>
        </p:spPr>
        <p:txBody>
          <a:bodyPr>
            <a:spAutoFit/>
          </a:bodyPr>
          <a:lstStyle/>
          <a:p>
            <a:pPr>
              <a:spcBef>
                <a:spcPct val="50000"/>
              </a:spcBef>
            </a:pPr>
            <a:r>
              <a:rPr lang="en-US"/>
              <a:t>Under </a:t>
            </a:r>
            <a:r>
              <a:rPr lang="en-US">
                <a:solidFill>
                  <a:srgbClr val="FF0000"/>
                </a:solidFill>
              </a:rPr>
              <a:t>continuous compounding</a:t>
            </a:r>
            <a:r>
              <a:rPr lang="en-US"/>
              <a:t>, the formulas for Duration all look like a weighted average of times.</a:t>
            </a:r>
          </a:p>
        </p:txBody>
      </p:sp>
      <p:sp>
        <p:nvSpPr>
          <p:cNvPr id="15370" name="Text Box 14"/>
          <p:cNvSpPr txBox="1">
            <a:spLocks noChangeArrowheads="1"/>
          </p:cNvSpPr>
          <p:nvPr/>
        </p:nvSpPr>
        <p:spPr bwMode="auto">
          <a:xfrm>
            <a:off x="593725" y="4003675"/>
            <a:ext cx="4352925" cy="822325"/>
          </a:xfrm>
          <a:prstGeom prst="rect">
            <a:avLst/>
          </a:prstGeom>
          <a:noFill/>
          <a:ln w="9525">
            <a:noFill/>
            <a:miter lim="800000"/>
            <a:headEnd/>
            <a:tailEnd/>
          </a:ln>
        </p:spPr>
        <p:txBody>
          <a:bodyPr wrap="none">
            <a:spAutoFit/>
          </a:bodyPr>
          <a:lstStyle/>
          <a:p>
            <a:r>
              <a:rPr lang="en-US"/>
              <a:t>Macaulay and Modified Duration:</a:t>
            </a:r>
          </a:p>
          <a:p>
            <a:r>
              <a:rPr lang="en-US"/>
              <a:t>(Use </a:t>
            </a:r>
            <a:r>
              <a:rPr lang="en-US">
                <a:solidFill>
                  <a:srgbClr val="FF0000"/>
                </a:solidFill>
              </a:rPr>
              <a:t>yield</a:t>
            </a:r>
            <a:r>
              <a:rPr lang="en-US"/>
              <a:t> in computing PVs) </a:t>
            </a:r>
          </a:p>
        </p:txBody>
      </p:sp>
      <p:graphicFrame>
        <p:nvGraphicFramePr>
          <p:cNvPr id="15363" name="Object 15"/>
          <p:cNvGraphicFramePr>
            <a:graphicFrameLocks noChangeAspect="1"/>
          </p:cNvGraphicFramePr>
          <p:nvPr>
            <p:ph idx="1"/>
          </p:nvPr>
        </p:nvGraphicFramePr>
        <p:xfrm>
          <a:off x="5372100" y="4083050"/>
          <a:ext cx="1866900" cy="565150"/>
        </p:xfrm>
        <a:graphic>
          <a:graphicData uri="http://schemas.openxmlformats.org/presentationml/2006/ole">
            <p:oleObj spid="_x0000_s15363" name="Equation" r:id="rId5" imgW="838080" imgH="253800" progId="Equation.3">
              <p:embed/>
            </p:oleObj>
          </a:graphicData>
        </a:graphic>
      </p:graphicFrame>
      <p:sp>
        <p:nvSpPr>
          <p:cNvPr id="15371" name="Text Box 17"/>
          <p:cNvSpPr txBox="1">
            <a:spLocks noChangeArrowheads="1"/>
          </p:cNvSpPr>
          <p:nvPr/>
        </p:nvSpPr>
        <p:spPr bwMode="auto">
          <a:xfrm>
            <a:off x="609600" y="4962525"/>
            <a:ext cx="4449763" cy="822325"/>
          </a:xfrm>
          <a:prstGeom prst="rect">
            <a:avLst/>
          </a:prstGeom>
          <a:noFill/>
          <a:ln w="9525">
            <a:noFill/>
            <a:miter lim="800000"/>
            <a:headEnd/>
            <a:tailEnd/>
          </a:ln>
        </p:spPr>
        <p:txBody>
          <a:bodyPr wrap="none">
            <a:spAutoFit/>
          </a:bodyPr>
          <a:lstStyle/>
          <a:p>
            <a:r>
              <a:rPr lang="en-US"/>
              <a:t>Fisher-Weil Duration:</a:t>
            </a:r>
          </a:p>
          <a:p>
            <a:r>
              <a:rPr lang="en-US"/>
              <a:t>(Use </a:t>
            </a:r>
            <a:r>
              <a:rPr lang="en-US">
                <a:solidFill>
                  <a:srgbClr val="FF0000"/>
                </a:solidFill>
              </a:rPr>
              <a:t>spot rates</a:t>
            </a:r>
            <a:r>
              <a:rPr lang="en-US"/>
              <a:t> in computing PVs) </a:t>
            </a:r>
          </a:p>
        </p:txBody>
      </p:sp>
      <p:graphicFrame>
        <p:nvGraphicFramePr>
          <p:cNvPr id="15364" name="Object 18"/>
          <p:cNvGraphicFramePr>
            <a:graphicFrameLocks noChangeAspect="1"/>
          </p:cNvGraphicFramePr>
          <p:nvPr/>
        </p:nvGraphicFramePr>
        <p:xfrm>
          <a:off x="5346700" y="5016500"/>
          <a:ext cx="2120900" cy="622300"/>
        </p:xfrm>
        <a:graphic>
          <a:graphicData uri="http://schemas.openxmlformats.org/presentationml/2006/ole">
            <p:oleObj spid="_x0000_s15364" name="Equation" r:id="rId6" imgW="952200" imgH="279360" progId="Equation.3">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1"/>
          </p:nvPr>
        </p:nvSpPr>
        <p:spPr>
          <a:noFill/>
        </p:spPr>
        <p:txBody>
          <a:bodyPr/>
          <a:lstStyle/>
          <a:p>
            <a:endParaRPr lang="en-US" dirty="0" smtClean="0"/>
          </a:p>
        </p:txBody>
      </p:sp>
      <p:sp>
        <p:nvSpPr>
          <p:cNvPr id="28675" name="Slide Number Placeholder 4"/>
          <p:cNvSpPr>
            <a:spLocks noGrp="1"/>
          </p:cNvSpPr>
          <p:nvPr>
            <p:ph type="sldNum" sz="quarter" idx="12"/>
          </p:nvPr>
        </p:nvSpPr>
        <p:spPr>
          <a:noFill/>
        </p:spPr>
        <p:txBody>
          <a:bodyPr/>
          <a:lstStyle/>
          <a:p>
            <a:fld id="{7FA171B6-29B8-4040-A7A8-28ECB9963BBE}" type="slidenum">
              <a:rPr lang="en-US" smtClean="0"/>
              <a:pPr/>
              <a:t>26</a:t>
            </a:fld>
            <a:endParaRPr lang="en-US" smtClean="0"/>
          </a:p>
        </p:txBody>
      </p:sp>
      <p:sp>
        <p:nvSpPr>
          <p:cNvPr id="28676" name="Rectangle 2"/>
          <p:cNvSpPr>
            <a:spLocks noGrp="1" noChangeArrowheads="1"/>
          </p:cNvSpPr>
          <p:nvPr>
            <p:ph type="title"/>
          </p:nvPr>
        </p:nvSpPr>
        <p:spPr/>
        <p:txBody>
          <a:bodyPr/>
          <a:lstStyle/>
          <a:p>
            <a:pPr eaLnBrk="1" hangingPunct="1"/>
            <a:r>
              <a:rPr lang="en-US" smtClean="0"/>
              <a:t>Duration Example</a:t>
            </a:r>
          </a:p>
        </p:txBody>
      </p:sp>
      <p:sp>
        <p:nvSpPr>
          <p:cNvPr id="28677" name="Text Box 11"/>
          <p:cNvSpPr txBox="1">
            <a:spLocks noChangeArrowheads="1"/>
          </p:cNvSpPr>
          <p:nvPr/>
        </p:nvSpPr>
        <p:spPr bwMode="auto">
          <a:xfrm>
            <a:off x="974725" y="1260475"/>
            <a:ext cx="7254875" cy="1187450"/>
          </a:xfrm>
          <a:prstGeom prst="rect">
            <a:avLst/>
          </a:prstGeom>
          <a:noFill/>
          <a:ln w="9525">
            <a:noFill/>
            <a:miter lim="800000"/>
            <a:headEnd/>
            <a:tailEnd/>
          </a:ln>
        </p:spPr>
        <p:txBody>
          <a:bodyPr>
            <a:spAutoFit/>
          </a:bodyPr>
          <a:lstStyle/>
          <a:p>
            <a:r>
              <a:rPr lang="en-US"/>
              <a:t>Assume the entire spot rate curve drops by 2%.  A bond with Fisher-Weil duration of 10 would change in price by approximately what percent? </a:t>
            </a:r>
          </a:p>
        </p:txBody>
      </p:sp>
      <p:sp>
        <p:nvSpPr>
          <p:cNvPr id="219148" name="Text Box 12"/>
          <p:cNvSpPr txBox="1">
            <a:spLocks noChangeArrowheads="1"/>
          </p:cNvSpPr>
          <p:nvPr/>
        </p:nvSpPr>
        <p:spPr bwMode="auto">
          <a:xfrm>
            <a:off x="990600" y="5257800"/>
            <a:ext cx="4025900" cy="457200"/>
          </a:xfrm>
          <a:prstGeom prst="rect">
            <a:avLst/>
          </a:prstGeom>
          <a:noFill/>
          <a:ln w="9525">
            <a:noFill/>
            <a:miter lim="800000"/>
            <a:headEnd/>
            <a:tailEnd/>
          </a:ln>
        </p:spPr>
        <p:txBody>
          <a:bodyPr wrap="none">
            <a:spAutoFit/>
          </a:bodyPr>
          <a:lstStyle/>
          <a:p>
            <a:r>
              <a:rPr lang="en-US">
                <a:solidFill>
                  <a:srgbClr val="FF0000"/>
                </a:solidFill>
              </a:rPr>
              <a:t>Ans</a:t>
            </a:r>
            <a:r>
              <a:rPr lang="en-US"/>
              <a:t>: It would increase by 20%.</a:t>
            </a:r>
          </a:p>
        </p:txBody>
      </p:sp>
      <p:grpSp>
        <p:nvGrpSpPr>
          <p:cNvPr id="2" name="Group 13"/>
          <p:cNvGrpSpPr>
            <a:grpSpLocks/>
          </p:cNvGrpSpPr>
          <p:nvPr/>
        </p:nvGrpSpPr>
        <p:grpSpPr bwMode="auto">
          <a:xfrm>
            <a:off x="2398713" y="2986088"/>
            <a:ext cx="3529012" cy="1662112"/>
            <a:chOff x="1776" y="3081"/>
            <a:chExt cx="2223" cy="1047"/>
          </a:xfrm>
        </p:grpSpPr>
        <p:grpSp>
          <p:nvGrpSpPr>
            <p:cNvPr id="28684" name="Group 14"/>
            <p:cNvGrpSpPr>
              <a:grpSpLocks/>
            </p:cNvGrpSpPr>
            <p:nvPr/>
          </p:nvGrpSpPr>
          <p:grpSpPr bwMode="auto">
            <a:xfrm>
              <a:off x="1776" y="3092"/>
              <a:ext cx="2122" cy="1036"/>
              <a:chOff x="1776" y="3092"/>
              <a:chExt cx="2122" cy="1036"/>
            </a:xfrm>
          </p:grpSpPr>
          <p:sp>
            <p:nvSpPr>
              <p:cNvPr id="28686" name="Line 15"/>
              <p:cNvSpPr>
                <a:spLocks noChangeShapeType="1"/>
              </p:cNvSpPr>
              <p:nvPr/>
            </p:nvSpPr>
            <p:spPr bwMode="auto">
              <a:xfrm>
                <a:off x="2153" y="3897"/>
                <a:ext cx="1745" cy="0"/>
              </a:xfrm>
              <a:prstGeom prst="line">
                <a:avLst/>
              </a:prstGeom>
              <a:noFill/>
              <a:ln w="28575">
                <a:solidFill>
                  <a:schemeClr val="tx1"/>
                </a:solidFill>
                <a:round/>
                <a:headEnd/>
                <a:tailEnd type="triangle" w="med" len="med"/>
              </a:ln>
            </p:spPr>
            <p:txBody>
              <a:bodyPr/>
              <a:lstStyle/>
              <a:p>
                <a:endParaRPr lang="en-AU"/>
              </a:p>
            </p:txBody>
          </p:sp>
          <p:sp>
            <p:nvSpPr>
              <p:cNvPr id="28687" name="Line 16"/>
              <p:cNvSpPr>
                <a:spLocks noChangeShapeType="1"/>
              </p:cNvSpPr>
              <p:nvPr/>
            </p:nvSpPr>
            <p:spPr bwMode="auto">
              <a:xfrm flipV="1">
                <a:off x="2153" y="3092"/>
                <a:ext cx="0" cy="805"/>
              </a:xfrm>
              <a:prstGeom prst="line">
                <a:avLst/>
              </a:prstGeom>
              <a:noFill/>
              <a:ln w="28575">
                <a:solidFill>
                  <a:schemeClr val="tx1"/>
                </a:solidFill>
                <a:round/>
                <a:headEnd/>
                <a:tailEnd type="triangle" w="med" len="med"/>
              </a:ln>
            </p:spPr>
            <p:txBody>
              <a:bodyPr/>
              <a:lstStyle/>
              <a:p>
                <a:endParaRPr lang="en-AU"/>
              </a:p>
            </p:txBody>
          </p:sp>
          <p:sp>
            <p:nvSpPr>
              <p:cNvPr id="28688" name="Text Box 17"/>
              <p:cNvSpPr txBox="1">
                <a:spLocks noChangeArrowheads="1"/>
              </p:cNvSpPr>
              <p:nvPr/>
            </p:nvSpPr>
            <p:spPr bwMode="auto">
              <a:xfrm>
                <a:off x="1776" y="3092"/>
                <a:ext cx="356" cy="404"/>
              </a:xfrm>
              <a:prstGeom prst="rect">
                <a:avLst/>
              </a:prstGeom>
              <a:noFill/>
              <a:ln w="9525">
                <a:noFill/>
                <a:miter lim="800000"/>
                <a:headEnd/>
                <a:tailEnd/>
              </a:ln>
            </p:spPr>
            <p:txBody>
              <a:bodyPr wrap="none">
                <a:spAutoFit/>
              </a:bodyPr>
              <a:lstStyle/>
              <a:p>
                <a:pPr algn="ctr"/>
                <a:r>
                  <a:rPr lang="en-US" sz="1800"/>
                  <a:t>spot</a:t>
                </a:r>
              </a:p>
              <a:p>
                <a:pPr algn="ctr"/>
                <a:r>
                  <a:rPr lang="en-US" sz="1800"/>
                  <a:t>rate</a:t>
                </a:r>
              </a:p>
            </p:txBody>
          </p:sp>
          <p:sp>
            <p:nvSpPr>
              <p:cNvPr id="28689" name="Text Box 18"/>
              <p:cNvSpPr txBox="1">
                <a:spLocks noChangeArrowheads="1"/>
              </p:cNvSpPr>
              <p:nvPr/>
            </p:nvSpPr>
            <p:spPr bwMode="auto">
              <a:xfrm>
                <a:off x="3517" y="3897"/>
                <a:ext cx="372" cy="231"/>
              </a:xfrm>
              <a:prstGeom prst="rect">
                <a:avLst/>
              </a:prstGeom>
              <a:noFill/>
              <a:ln w="9525">
                <a:noFill/>
                <a:miter lim="800000"/>
                <a:headEnd/>
                <a:tailEnd/>
              </a:ln>
            </p:spPr>
            <p:txBody>
              <a:bodyPr wrap="none">
                <a:spAutoFit/>
              </a:bodyPr>
              <a:lstStyle/>
              <a:p>
                <a:r>
                  <a:rPr lang="en-US" sz="1800"/>
                  <a:t>time</a:t>
                </a:r>
              </a:p>
            </p:txBody>
          </p:sp>
          <p:sp>
            <p:nvSpPr>
              <p:cNvPr id="28690" name="Freeform 19"/>
              <p:cNvSpPr>
                <a:spLocks/>
              </p:cNvSpPr>
              <p:nvPr/>
            </p:nvSpPr>
            <p:spPr bwMode="auto">
              <a:xfrm>
                <a:off x="2216" y="3193"/>
                <a:ext cx="1460" cy="382"/>
              </a:xfrm>
              <a:custGeom>
                <a:avLst/>
                <a:gdLst>
                  <a:gd name="T0" fmla="*/ 0 w 2208"/>
                  <a:gd name="T1" fmla="*/ 157 h 456"/>
                  <a:gd name="T2" fmla="*/ 13 w 2208"/>
                  <a:gd name="T3" fmla="*/ 125 h 456"/>
                  <a:gd name="T4" fmla="*/ 48 w 2208"/>
                  <a:gd name="T5" fmla="*/ 59 h 456"/>
                  <a:gd name="T6" fmla="*/ 132 w 2208"/>
                  <a:gd name="T7" fmla="*/ 8 h 456"/>
                  <a:gd name="T8" fmla="*/ 184 w 2208"/>
                  <a:gd name="T9" fmla="*/ 8 h 456"/>
                  <a:gd name="T10" fmla="*/ 0 60000 65536"/>
                  <a:gd name="T11" fmla="*/ 0 60000 65536"/>
                  <a:gd name="T12" fmla="*/ 0 60000 65536"/>
                  <a:gd name="T13" fmla="*/ 0 60000 65536"/>
                  <a:gd name="T14" fmla="*/ 0 60000 65536"/>
                  <a:gd name="T15" fmla="*/ 0 w 2208"/>
                  <a:gd name="T16" fmla="*/ 0 h 456"/>
                  <a:gd name="T17" fmla="*/ 2208 w 2208"/>
                  <a:gd name="T18" fmla="*/ 456 h 456"/>
                </a:gdLst>
                <a:ahLst/>
                <a:cxnLst>
                  <a:cxn ang="T10">
                    <a:pos x="T0" y="T1"/>
                  </a:cxn>
                  <a:cxn ang="T11">
                    <a:pos x="T2" y="T3"/>
                  </a:cxn>
                  <a:cxn ang="T12">
                    <a:pos x="T4" y="T5"/>
                  </a:cxn>
                  <a:cxn ang="T13">
                    <a:pos x="T6" y="T7"/>
                  </a:cxn>
                  <a:cxn ang="T14">
                    <a:pos x="T8" y="T9"/>
                  </a:cxn>
                </a:cxnLst>
                <a:rect l="T15" t="T16" r="T17" b="T18"/>
                <a:pathLst>
                  <a:path w="2208" h="456">
                    <a:moveTo>
                      <a:pt x="0" y="456"/>
                    </a:moveTo>
                    <a:cubicBezTo>
                      <a:pt x="24" y="432"/>
                      <a:pt x="48" y="408"/>
                      <a:pt x="144" y="360"/>
                    </a:cubicBezTo>
                    <a:cubicBezTo>
                      <a:pt x="240" y="312"/>
                      <a:pt x="336" y="224"/>
                      <a:pt x="576" y="168"/>
                    </a:cubicBezTo>
                    <a:cubicBezTo>
                      <a:pt x="816" y="112"/>
                      <a:pt x="1312" y="48"/>
                      <a:pt x="1584" y="24"/>
                    </a:cubicBezTo>
                    <a:cubicBezTo>
                      <a:pt x="1856" y="0"/>
                      <a:pt x="2032" y="12"/>
                      <a:pt x="2208" y="24"/>
                    </a:cubicBezTo>
                  </a:path>
                </a:pathLst>
              </a:custGeom>
              <a:noFill/>
              <a:ln w="9525">
                <a:solidFill>
                  <a:schemeClr val="tx1"/>
                </a:solidFill>
                <a:round/>
                <a:headEnd/>
                <a:tailEnd/>
              </a:ln>
            </p:spPr>
            <p:txBody>
              <a:bodyPr/>
              <a:lstStyle/>
              <a:p>
                <a:endParaRPr lang="en-US"/>
              </a:p>
            </p:txBody>
          </p:sp>
        </p:grpSp>
        <p:sp>
          <p:nvSpPr>
            <p:cNvPr id="28685" name="Text Box 20"/>
            <p:cNvSpPr txBox="1">
              <a:spLocks noChangeArrowheads="1"/>
            </p:cNvSpPr>
            <p:nvPr/>
          </p:nvSpPr>
          <p:spPr bwMode="auto">
            <a:xfrm>
              <a:off x="3792" y="3081"/>
              <a:ext cx="207" cy="250"/>
            </a:xfrm>
            <a:prstGeom prst="rect">
              <a:avLst/>
            </a:prstGeom>
            <a:noFill/>
            <a:ln w="9525">
              <a:noFill/>
              <a:miter lim="800000"/>
              <a:headEnd/>
              <a:tailEnd/>
            </a:ln>
          </p:spPr>
          <p:txBody>
            <a:bodyPr wrap="none">
              <a:spAutoFit/>
            </a:bodyPr>
            <a:lstStyle/>
            <a:p>
              <a:r>
                <a:rPr lang="en-US" sz="2000"/>
                <a:t>s</a:t>
              </a:r>
              <a:r>
                <a:rPr lang="en-US" sz="2000" baseline="-25000"/>
                <a:t>t</a:t>
              </a:r>
              <a:endParaRPr lang="en-US" sz="2000"/>
            </a:p>
          </p:txBody>
        </p:sp>
      </p:grpSp>
      <p:grpSp>
        <p:nvGrpSpPr>
          <p:cNvPr id="4" name="Group 21"/>
          <p:cNvGrpSpPr>
            <a:grpSpLocks/>
          </p:cNvGrpSpPr>
          <p:nvPr/>
        </p:nvGrpSpPr>
        <p:grpSpPr bwMode="auto">
          <a:xfrm>
            <a:off x="3128963" y="3316288"/>
            <a:ext cx="3068637" cy="606425"/>
            <a:chOff x="2236" y="3289"/>
            <a:chExt cx="1933" cy="382"/>
          </a:xfrm>
        </p:grpSpPr>
        <p:sp>
          <p:nvSpPr>
            <p:cNvPr id="28682" name="Freeform 22"/>
            <p:cNvSpPr>
              <a:spLocks/>
            </p:cNvSpPr>
            <p:nvPr/>
          </p:nvSpPr>
          <p:spPr bwMode="auto">
            <a:xfrm>
              <a:off x="2236" y="3289"/>
              <a:ext cx="1460" cy="382"/>
            </a:xfrm>
            <a:custGeom>
              <a:avLst/>
              <a:gdLst>
                <a:gd name="T0" fmla="*/ 0 w 2208"/>
                <a:gd name="T1" fmla="*/ 157 h 456"/>
                <a:gd name="T2" fmla="*/ 13 w 2208"/>
                <a:gd name="T3" fmla="*/ 125 h 456"/>
                <a:gd name="T4" fmla="*/ 48 w 2208"/>
                <a:gd name="T5" fmla="*/ 59 h 456"/>
                <a:gd name="T6" fmla="*/ 132 w 2208"/>
                <a:gd name="T7" fmla="*/ 8 h 456"/>
                <a:gd name="T8" fmla="*/ 184 w 2208"/>
                <a:gd name="T9" fmla="*/ 8 h 456"/>
                <a:gd name="T10" fmla="*/ 0 60000 65536"/>
                <a:gd name="T11" fmla="*/ 0 60000 65536"/>
                <a:gd name="T12" fmla="*/ 0 60000 65536"/>
                <a:gd name="T13" fmla="*/ 0 60000 65536"/>
                <a:gd name="T14" fmla="*/ 0 60000 65536"/>
                <a:gd name="T15" fmla="*/ 0 w 2208"/>
                <a:gd name="T16" fmla="*/ 0 h 456"/>
                <a:gd name="T17" fmla="*/ 2208 w 2208"/>
                <a:gd name="T18" fmla="*/ 456 h 456"/>
              </a:gdLst>
              <a:ahLst/>
              <a:cxnLst>
                <a:cxn ang="T10">
                  <a:pos x="T0" y="T1"/>
                </a:cxn>
                <a:cxn ang="T11">
                  <a:pos x="T2" y="T3"/>
                </a:cxn>
                <a:cxn ang="T12">
                  <a:pos x="T4" y="T5"/>
                </a:cxn>
                <a:cxn ang="T13">
                  <a:pos x="T6" y="T7"/>
                </a:cxn>
                <a:cxn ang="T14">
                  <a:pos x="T8" y="T9"/>
                </a:cxn>
              </a:cxnLst>
              <a:rect l="T15" t="T16" r="T17" b="T18"/>
              <a:pathLst>
                <a:path w="2208" h="456">
                  <a:moveTo>
                    <a:pt x="0" y="456"/>
                  </a:moveTo>
                  <a:cubicBezTo>
                    <a:pt x="24" y="432"/>
                    <a:pt x="48" y="408"/>
                    <a:pt x="144" y="360"/>
                  </a:cubicBezTo>
                  <a:cubicBezTo>
                    <a:pt x="240" y="312"/>
                    <a:pt x="336" y="224"/>
                    <a:pt x="576" y="168"/>
                  </a:cubicBezTo>
                  <a:cubicBezTo>
                    <a:pt x="816" y="112"/>
                    <a:pt x="1312" y="48"/>
                    <a:pt x="1584" y="24"/>
                  </a:cubicBezTo>
                  <a:cubicBezTo>
                    <a:pt x="1856" y="0"/>
                    <a:pt x="2032" y="12"/>
                    <a:pt x="2208" y="24"/>
                  </a:cubicBezTo>
                </a:path>
              </a:pathLst>
            </a:custGeom>
            <a:noFill/>
            <a:ln w="28575" cap="rnd">
              <a:solidFill>
                <a:srgbClr val="FF0000"/>
              </a:solidFill>
              <a:prstDash val="sysDot"/>
              <a:round/>
              <a:headEnd/>
              <a:tailEnd/>
            </a:ln>
          </p:spPr>
          <p:txBody>
            <a:bodyPr/>
            <a:lstStyle/>
            <a:p>
              <a:endParaRPr lang="en-US"/>
            </a:p>
          </p:txBody>
        </p:sp>
        <p:sp>
          <p:nvSpPr>
            <p:cNvPr id="28683" name="Text Box 23"/>
            <p:cNvSpPr txBox="1">
              <a:spLocks noChangeArrowheads="1"/>
            </p:cNvSpPr>
            <p:nvPr/>
          </p:nvSpPr>
          <p:spPr bwMode="auto">
            <a:xfrm>
              <a:off x="3696" y="3312"/>
              <a:ext cx="473" cy="250"/>
            </a:xfrm>
            <a:prstGeom prst="rect">
              <a:avLst/>
            </a:prstGeom>
            <a:noFill/>
            <a:ln w="9525">
              <a:noFill/>
              <a:miter lim="800000"/>
              <a:headEnd/>
              <a:tailEnd/>
            </a:ln>
          </p:spPr>
          <p:txBody>
            <a:bodyPr wrap="none">
              <a:spAutoFit/>
            </a:bodyPr>
            <a:lstStyle/>
            <a:p>
              <a:r>
                <a:rPr lang="en-US" sz="2000">
                  <a:solidFill>
                    <a:srgbClr val="FF0000"/>
                  </a:solidFill>
                </a:rPr>
                <a:t>s</a:t>
              </a:r>
              <a:r>
                <a:rPr lang="en-US" sz="2000" baseline="-25000">
                  <a:solidFill>
                    <a:srgbClr val="FF0000"/>
                  </a:solidFill>
                </a:rPr>
                <a:t>t</a:t>
              </a:r>
              <a:r>
                <a:rPr lang="en-US" sz="2000">
                  <a:solidFill>
                    <a:srgbClr val="FF0000"/>
                  </a:solidFill>
                </a:rPr>
                <a:t>-</a:t>
              </a:r>
              <a:r>
                <a:rPr lang="en-US" sz="2000">
                  <a:solidFill>
                    <a:srgbClr val="FF0000"/>
                  </a:solidFill>
                  <a:latin typeface="Symbol" pitchFamily="18" charset="2"/>
                </a:rPr>
                <a:t>2%</a:t>
              </a:r>
              <a:endParaRPr lang="en-US" sz="2000">
                <a:solidFill>
                  <a:srgbClr val="FF0000"/>
                </a:solidFill>
              </a:endParaRPr>
            </a:p>
          </p:txBody>
        </p:sp>
      </p:grpSp>
      <p:sp>
        <p:nvSpPr>
          <p:cNvPr id="28681" name="Line 27"/>
          <p:cNvSpPr>
            <a:spLocks noChangeShapeType="1"/>
          </p:cNvSpPr>
          <p:nvPr/>
        </p:nvSpPr>
        <p:spPr bwMode="auto">
          <a:xfrm>
            <a:off x="609600" y="4876800"/>
            <a:ext cx="7696200" cy="0"/>
          </a:xfrm>
          <a:prstGeom prst="line">
            <a:avLst/>
          </a:prstGeom>
          <a:noFill/>
          <a:ln w="9525">
            <a:solidFill>
              <a:schemeClr val="tx1"/>
            </a:solidFill>
            <a:round/>
            <a:headEnd/>
            <a:tailEnd/>
          </a:ln>
        </p:spPr>
        <p:txBody>
          <a:bodyPr/>
          <a:lstStyle/>
          <a:p>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9148">
                                            <p:txEl>
                                              <p:pRg st="0" end="0"/>
                                            </p:txEl>
                                          </p:spTgt>
                                        </p:tgtEl>
                                        <p:attrNameLst>
                                          <p:attrName>style.visibility</p:attrName>
                                        </p:attrNameLst>
                                      </p:cBhvr>
                                      <p:to>
                                        <p:strVal val="visible"/>
                                      </p:to>
                                    </p:set>
                                    <p:animEffect transition="in" filter="wipe(left)">
                                      <p:cBhvr>
                                        <p:cTn id="17" dur="500"/>
                                        <p:tgtEl>
                                          <p:spTgt spid="2191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48"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Footer Placeholder 3"/>
          <p:cNvSpPr>
            <a:spLocks noGrp="1"/>
          </p:cNvSpPr>
          <p:nvPr>
            <p:ph type="ftr" sz="quarter" idx="11"/>
          </p:nvPr>
        </p:nvSpPr>
        <p:spPr>
          <a:noFill/>
        </p:spPr>
        <p:txBody>
          <a:bodyPr/>
          <a:lstStyle/>
          <a:p>
            <a:endParaRPr lang="en-US" dirty="0" smtClean="0"/>
          </a:p>
        </p:txBody>
      </p:sp>
      <p:sp>
        <p:nvSpPr>
          <p:cNvPr id="16394" name="Slide Number Placeholder 4"/>
          <p:cNvSpPr>
            <a:spLocks noGrp="1"/>
          </p:cNvSpPr>
          <p:nvPr>
            <p:ph type="sldNum" sz="quarter" idx="12"/>
          </p:nvPr>
        </p:nvSpPr>
        <p:spPr>
          <a:noFill/>
        </p:spPr>
        <p:txBody>
          <a:bodyPr/>
          <a:lstStyle/>
          <a:p>
            <a:fld id="{0630EDBD-1B70-4407-B7EE-2F674DAC8B0B}" type="slidenum">
              <a:rPr lang="en-US" smtClean="0"/>
              <a:pPr/>
              <a:t>27</a:t>
            </a:fld>
            <a:endParaRPr lang="en-US" smtClean="0"/>
          </a:p>
        </p:txBody>
      </p:sp>
      <p:sp>
        <p:nvSpPr>
          <p:cNvPr id="16395" name="Rectangle 2"/>
          <p:cNvSpPr>
            <a:spLocks noGrp="1" noChangeArrowheads="1"/>
          </p:cNvSpPr>
          <p:nvPr>
            <p:ph type="title"/>
          </p:nvPr>
        </p:nvSpPr>
        <p:spPr/>
        <p:txBody>
          <a:bodyPr/>
          <a:lstStyle/>
          <a:p>
            <a:pPr eaLnBrk="1" hangingPunct="1"/>
            <a:r>
              <a:rPr lang="en-US" smtClean="0"/>
              <a:t>Summary</a:t>
            </a:r>
          </a:p>
        </p:txBody>
      </p:sp>
      <p:sp>
        <p:nvSpPr>
          <p:cNvPr id="220163" name="AutoShape 3"/>
          <p:cNvSpPr>
            <a:spLocks noChangeArrowheads="1"/>
          </p:cNvSpPr>
          <p:nvPr/>
        </p:nvSpPr>
        <p:spPr bwMode="auto">
          <a:xfrm>
            <a:off x="8458200" y="228600"/>
            <a:ext cx="381000" cy="3810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a:p>
        </p:txBody>
      </p:sp>
      <p:graphicFrame>
        <p:nvGraphicFramePr>
          <p:cNvPr id="16386" name="Object 7"/>
          <p:cNvGraphicFramePr>
            <a:graphicFrameLocks noChangeAspect="1"/>
          </p:cNvGraphicFramePr>
          <p:nvPr/>
        </p:nvGraphicFramePr>
        <p:xfrm>
          <a:off x="6019800" y="4495800"/>
          <a:ext cx="2667000" cy="712788"/>
        </p:xfrm>
        <a:graphic>
          <a:graphicData uri="http://schemas.openxmlformats.org/presentationml/2006/ole">
            <p:oleObj spid="_x0000_s16386" name="Equation" r:id="rId4" imgW="1612800" imgH="431640" progId="Equation.3">
              <p:embed/>
            </p:oleObj>
          </a:graphicData>
        </a:graphic>
      </p:graphicFrame>
      <p:graphicFrame>
        <p:nvGraphicFramePr>
          <p:cNvPr id="16387" name="Object 8"/>
          <p:cNvGraphicFramePr>
            <a:graphicFrameLocks noChangeAspect="1"/>
          </p:cNvGraphicFramePr>
          <p:nvPr/>
        </p:nvGraphicFramePr>
        <p:xfrm>
          <a:off x="6172200" y="5486400"/>
          <a:ext cx="2438400" cy="722313"/>
        </p:xfrm>
        <a:graphic>
          <a:graphicData uri="http://schemas.openxmlformats.org/presentationml/2006/ole">
            <p:oleObj spid="_x0000_s16387" name="Equation" r:id="rId5" imgW="1498320" imgH="444240" progId="Equation.3">
              <p:embed/>
            </p:oleObj>
          </a:graphicData>
        </a:graphic>
      </p:graphicFrame>
      <p:sp>
        <p:nvSpPr>
          <p:cNvPr id="16397" name="Text Box 9"/>
          <p:cNvSpPr txBox="1">
            <a:spLocks noChangeArrowheads="1"/>
          </p:cNvSpPr>
          <p:nvPr/>
        </p:nvSpPr>
        <p:spPr bwMode="auto">
          <a:xfrm>
            <a:off x="4800600" y="2940050"/>
            <a:ext cx="3292475" cy="641350"/>
          </a:xfrm>
          <a:prstGeom prst="rect">
            <a:avLst/>
          </a:prstGeom>
          <a:noFill/>
          <a:ln w="9525">
            <a:noFill/>
            <a:miter lim="800000"/>
            <a:headEnd/>
            <a:tailEnd/>
          </a:ln>
        </p:spPr>
        <p:txBody>
          <a:bodyPr>
            <a:spAutoFit/>
          </a:bodyPr>
          <a:lstStyle/>
          <a:p>
            <a:r>
              <a:rPr lang="en-US" sz="1800">
                <a:solidFill>
                  <a:srgbClr val="FF0000"/>
                </a:solidFill>
              </a:rPr>
              <a:t>Fisher-Weil</a:t>
            </a:r>
            <a:r>
              <a:rPr lang="en-US" sz="1800"/>
              <a:t> and </a:t>
            </a:r>
            <a:r>
              <a:rPr lang="en-US" sz="1800">
                <a:solidFill>
                  <a:srgbClr val="FF0000"/>
                </a:solidFill>
              </a:rPr>
              <a:t>Quasi-modified</a:t>
            </a:r>
            <a:r>
              <a:rPr lang="en-US" sz="1800"/>
              <a:t> use the spot rate curve</a:t>
            </a:r>
          </a:p>
        </p:txBody>
      </p:sp>
      <p:sp>
        <p:nvSpPr>
          <p:cNvPr id="16398" name="Text Box 11"/>
          <p:cNvSpPr txBox="1">
            <a:spLocks noChangeArrowheads="1"/>
          </p:cNvSpPr>
          <p:nvPr/>
        </p:nvSpPr>
        <p:spPr bwMode="auto">
          <a:xfrm>
            <a:off x="609600" y="1219200"/>
            <a:ext cx="3902075" cy="701675"/>
          </a:xfrm>
          <a:prstGeom prst="rect">
            <a:avLst/>
          </a:prstGeom>
          <a:noFill/>
          <a:ln w="9525">
            <a:noFill/>
            <a:miter lim="800000"/>
            <a:headEnd/>
            <a:tailEnd/>
          </a:ln>
        </p:spPr>
        <p:txBody>
          <a:bodyPr>
            <a:spAutoFit/>
          </a:bodyPr>
          <a:lstStyle/>
          <a:p>
            <a:r>
              <a:rPr lang="en-US" sz="2000"/>
              <a:t>Macaulay Duration is a weighted average of times to cash flows. </a:t>
            </a:r>
          </a:p>
        </p:txBody>
      </p:sp>
      <p:graphicFrame>
        <p:nvGraphicFramePr>
          <p:cNvPr id="16388" name="Object 18"/>
          <p:cNvGraphicFramePr>
            <a:graphicFrameLocks noChangeAspect="1"/>
          </p:cNvGraphicFramePr>
          <p:nvPr/>
        </p:nvGraphicFramePr>
        <p:xfrm>
          <a:off x="5289550" y="1066800"/>
          <a:ext cx="3336925" cy="495300"/>
        </p:xfrm>
        <a:graphic>
          <a:graphicData uri="http://schemas.openxmlformats.org/presentationml/2006/ole">
            <p:oleObj spid="_x0000_s16388" name="Equation" r:id="rId6" imgW="1625400" imgH="241200" progId="Equation.3">
              <p:embed/>
            </p:oleObj>
          </a:graphicData>
        </a:graphic>
      </p:graphicFrame>
      <p:sp>
        <p:nvSpPr>
          <p:cNvPr id="16399" name="Text Box 19"/>
          <p:cNvSpPr txBox="1">
            <a:spLocks noChangeArrowheads="1"/>
          </p:cNvSpPr>
          <p:nvPr/>
        </p:nvSpPr>
        <p:spPr bwMode="auto">
          <a:xfrm>
            <a:off x="5791200" y="1639888"/>
            <a:ext cx="742950" cy="366712"/>
          </a:xfrm>
          <a:prstGeom prst="rect">
            <a:avLst/>
          </a:prstGeom>
          <a:noFill/>
          <a:ln w="9525">
            <a:noFill/>
            <a:miter lim="800000"/>
            <a:headEnd/>
            <a:tailEnd/>
          </a:ln>
        </p:spPr>
        <p:txBody>
          <a:bodyPr wrap="none">
            <a:spAutoFit/>
          </a:bodyPr>
          <a:lstStyle/>
          <a:p>
            <a:r>
              <a:rPr lang="en-US" sz="1800"/>
              <a:t>where</a:t>
            </a:r>
          </a:p>
        </p:txBody>
      </p:sp>
      <p:graphicFrame>
        <p:nvGraphicFramePr>
          <p:cNvPr id="16389" name="Object 20"/>
          <p:cNvGraphicFramePr>
            <a:graphicFrameLocks noChangeAspect="1"/>
          </p:cNvGraphicFramePr>
          <p:nvPr/>
        </p:nvGraphicFramePr>
        <p:xfrm>
          <a:off x="6705600" y="1487488"/>
          <a:ext cx="1371600" cy="739775"/>
        </p:xfrm>
        <a:graphic>
          <a:graphicData uri="http://schemas.openxmlformats.org/presentationml/2006/ole">
            <p:oleObj spid="_x0000_s16389" name="Equation" r:id="rId7" imgW="799920" imgH="431640" progId="Equation.3">
              <p:embed/>
            </p:oleObj>
          </a:graphicData>
        </a:graphic>
      </p:graphicFrame>
      <p:sp>
        <p:nvSpPr>
          <p:cNvPr id="16400" name="Text Box 22"/>
          <p:cNvSpPr txBox="1">
            <a:spLocks noChangeArrowheads="1"/>
          </p:cNvSpPr>
          <p:nvPr/>
        </p:nvSpPr>
        <p:spPr bwMode="auto">
          <a:xfrm>
            <a:off x="609600" y="2209800"/>
            <a:ext cx="7924800" cy="701675"/>
          </a:xfrm>
          <a:prstGeom prst="rect">
            <a:avLst/>
          </a:prstGeom>
          <a:noFill/>
          <a:ln w="9525">
            <a:noFill/>
            <a:miter lim="800000"/>
            <a:headEnd/>
            <a:tailEnd/>
          </a:ln>
        </p:spPr>
        <p:txBody>
          <a:bodyPr>
            <a:spAutoFit/>
          </a:bodyPr>
          <a:lstStyle/>
          <a:p>
            <a:r>
              <a:rPr lang="en-US" sz="2000"/>
              <a:t>The other durations measure a percentage change to either yields or the parallel shifts in the spot rate curve. </a:t>
            </a:r>
          </a:p>
        </p:txBody>
      </p:sp>
      <p:sp>
        <p:nvSpPr>
          <p:cNvPr id="16401" name="Line 23"/>
          <p:cNvSpPr>
            <a:spLocks noChangeShapeType="1"/>
          </p:cNvSpPr>
          <p:nvPr/>
        </p:nvSpPr>
        <p:spPr bwMode="auto">
          <a:xfrm>
            <a:off x="304800" y="2209800"/>
            <a:ext cx="8382000" cy="0"/>
          </a:xfrm>
          <a:prstGeom prst="line">
            <a:avLst/>
          </a:prstGeom>
          <a:noFill/>
          <a:ln w="9525">
            <a:solidFill>
              <a:schemeClr val="tx1"/>
            </a:solidFill>
            <a:round/>
            <a:headEnd/>
            <a:tailEnd/>
          </a:ln>
        </p:spPr>
        <p:txBody>
          <a:bodyPr/>
          <a:lstStyle/>
          <a:p>
            <a:endParaRPr lang="en-AU"/>
          </a:p>
        </p:txBody>
      </p:sp>
      <p:sp>
        <p:nvSpPr>
          <p:cNvPr id="16402" name="Text Box 24"/>
          <p:cNvSpPr txBox="1">
            <a:spLocks noChangeArrowheads="1"/>
          </p:cNvSpPr>
          <p:nvPr/>
        </p:nvSpPr>
        <p:spPr bwMode="auto">
          <a:xfrm>
            <a:off x="533400" y="2909888"/>
            <a:ext cx="3902075" cy="366712"/>
          </a:xfrm>
          <a:prstGeom prst="rect">
            <a:avLst/>
          </a:prstGeom>
          <a:noFill/>
          <a:ln w="9525">
            <a:noFill/>
            <a:miter lim="800000"/>
            <a:headEnd/>
            <a:tailEnd/>
          </a:ln>
        </p:spPr>
        <p:txBody>
          <a:bodyPr>
            <a:spAutoFit/>
          </a:bodyPr>
          <a:lstStyle/>
          <a:p>
            <a:r>
              <a:rPr lang="en-US" sz="1800">
                <a:solidFill>
                  <a:srgbClr val="FF0000"/>
                </a:solidFill>
              </a:rPr>
              <a:t>Modified</a:t>
            </a:r>
            <a:r>
              <a:rPr lang="en-US" sz="1800"/>
              <a:t> duration uses the yield:</a:t>
            </a:r>
          </a:p>
        </p:txBody>
      </p:sp>
      <p:graphicFrame>
        <p:nvGraphicFramePr>
          <p:cNvPr id="16390" name="Object 25"/>
          <p:cNvGraphicFramePr>
            <a:graphicFrameLocks noChangeAspect="1"/>
          </p:cNvGraphicFramePr>
          <p:nvPr/>
        </p:nvGraphicFramePr>
        <p:xfrm>
          <a:off x="5105400" y="3581400"/>
          <a:ext cx="2679700" cy="641350"/>
        </p:xfrm>
        <a:graphic>
          <a:graphicData uri="http://schemas.openxmlformats.org/presentationml/2006/ole">
            <p:oleObj spid="_x0000_s16390" name="Equation" r:id="rId8" imgW="1904760" imgH="457200" progId="Equation.3">
              <p:embed/>
            </p:oleObj>
          </a:graphicData>
        </a:graphic>
      </p:graphicFrame>
      <p:graphicFrame>
        <p:nvGraphicFramePr>
          <p:cNvPr id="16391" name="Object 28"/>
          <p:cNvGraphicFramePr>
            <a:graphicFrameLocks noChangeAspect="1"/>
          </p:cNvGraphicFramePr>
          <p:nvPr/>
        </p:nvGraphicFramePr>
        <p:xfrm>
          <a:off x="762000" y="3352800"/>
          <a:ext cx="2514600" cy="847725"/>
        </p:xfrm>
        <a:graphic>
          <a:graphicData uri="http://schemas.openxmlformats.org/presentationml/2006/ole">
            <p:oleObj spid="_x0000_s16391" name="Equation" r:id="rId9" imgW="1511280" imgH="507960" progId="Equation.3">
              <p:embed/>
            </p:oleObj>
          </a:graphicData>
        </a:graphic>
      </p:graphicFrame>
      <p:sp>
        <p:nvSpPr>
          <p:cNvPr id="16403" name="Line 29"/>
          <p:cNvSpPr>
            <a:spLocks noChangeShapeType="1"/>
          </p:cNvSpPr>
          <p:nvPr/>
        </p:nvSpPr>
        <p:spPr bwMode="auto">
          <a:xfrm>
            <a:off x="3733800" y="2971800"/>
            <a:ext cx="0" cy="3581400"/>
          </a:xfrm>
          <a:prstGeom prst="line">
            <a:avLst/>
          </a:prstGeom>
          <a:noFill/>
          <a:ln w="9525">
            <a:solidFill>
              <a:schemeClr val="tx1"/>
            </a:solidFill>
            <a:round/>
            <a:headEnd/>
            <a:tailEnd/>
          </a:ln>
        </p:spPr>
        <p:txBody>
          <a:bodyPr/>
          <a:lstStyle/>
          <a:p>
            <a:endParaRPr lang="en-AU"/>
          </a:p>
        </p:txBody>
      </p:sp>
      <p:sp>
        <p:nvSpPr>
          <p:cNvPr id="16404" name="Text Box 31"/>
          <p:cNvSpPr txBox="1">
            <a:spLocks noChangeArrowheads="1"/>
          </p:cNvSpPr>
          <p:nvPr/>
        </p:nvSpPr>
        <p:spPr bwMode="auto">
          <a:xfrm>
            <a:off x="3962400" y="4419600"/>
            <a:ext cx="2362200" cy="915988"/>
          </a:xfrm>
          <a:prstGeom prst="rect">
            <a:avLst/>
          </a:prstGeom>
          <a:noFill/>
          <a:ln w="9525">
            <a:noFill/>
            <a:miter lim="800000"/>
            <a:headEnd/>
            <a:tailEnd/>
          </a:ln>
        </p:spPr>
        <p:txBody>
          <a:bodyPr>
            <a:spAutoFit/>
          </a:bodyPr>
          <a:lstStyle/>
          <a:p>
            <a:r>
              <a:rPr lang="en-US" sz="1800">
                <a:solidFill>
                  <a:srgbClr val="FF0000"/>
                </a:solidFill>
              </a:rPr>
              <a:t>Fisher-Weil</a:t>
            </a:r>
            <a:r>
              <a:rPr lang="en-US" sz="1800"/>
              <a:t> uses continuous compounding</a:t>
            </a:r>
          </a:p>
        </p:txBody>
      </p:sp>
      <p:sp>
        <p:nvSpPr>
          <p:cNvPr id="16405" name="Text Box 32"/>
          <p:cNvSpPr txBox="1">
            <a:spLocks noChangeArrowheads="1"/>
          </p:cNvSpPr>
          <p:nvPr/>
        </p:nvSpPr>
        <p:spPr bwMode="auto">
          <a:xfrm>
            <a:off x="3946525" y="5562600"/>
            <a:ext cx="2454275" cy="641350"/>
          </a:xfrm>
          <a:prstGeom prst="rect">
            <a:avLst/>
          </a:prstGeom>
          <a:noFill/>
          <a:ln w="9525">
            <a:noFill/>
            <a:miter lim="800000"/>
            <a:headEnd/>
            <a:tailEnd/>
          </a:ln>
        </p:spPr>
        <p:txBody>
          <a:bodyPr>
            <a:spAutoFit/>
          </a:bodyPr>
          <a:lstStyle/>
          <a:p>
            <a:r>
              <a:rPr lang="en-US" sz="1800">
                <a:solidFill>
                  <a:srgbClr val="FF0000"/>
                </a:solidFill>
              </a:rPr>
              <a:t>Quasi-modified</a:t>
            </a:r>
            <a:r>
              <a:rPr lang="en-US" sz="1800"/>
              <a:t> uses discrete compounding</a:t>
            </a:r>
          </a:p>
        </p:txBody>
      </p:sp>
      <p:sp>
        <p:nvSpPr>
          <p:cNvPr id="16406" name="Line 34"/>
          <p:cNvSpPr>
            <a:spLocks noChangeShapeType="1"/>
          </p:cNvSpPr>
          <p:nvPr/>
        </p:nvSpPr>
        <p:spPr bwMode="auto">
          <a:xfrm>
            <a:off x="914400" y="2895600"/>
            <a:ext cx="6629400" cy="0"/>
          </a:xfrm>
          <a:prstGeom prst="line">
            <a:avLst/>
          </a:prstGeom>
          <a:noFill/>
          <a:ln w="9525">
            <a:solidFill>
              <a:schemeClr val="tx1"/>
            </a:solidFill>
            <a:round/>
            <a:headEnd/>
            <a:tailEnd/>
          </a:ln>
        </p:spPr>
        <p:txBody>
          <a:bodyPr/>
          <a:lstStyle/>
          <a:p>
            <a:endParaRPr lang="en-AU"/>
          </a:p>
        </p:txBody>
      </p:sp>
      <p:sp>
        <p:nvSpPr>
          <p:cNvPr id="16407" name="Text Box 35"/>
          <p:cNvSpPr txBox="1">
            <a:spLocks noChangeArrowheads="1"/>
          </p:cNvSpPr>
          <p:nvPr/>
        </p:nvSpPr>
        <p:spPr bwMode="auto">
          <a:xfrm>
            <a:off x="381000" y="4433888"/>
            <a:ext cx="3276600" cy="641350"/>
          </a:xfrm>
          <a:prstGeom prst="rect">
            <a:avLst/>
          </a:prstGeom>
          <a:noFill/>
          <a:ln w="9525">
            <a:noFill/>
            <a:miter lim="800000"/>
            <a:headEnd/>
            <a:tailEnd/>
          </a:ln>
        </p:spPr>
        <p:txBody>
          <a:bodyPr>
            <a:spAutoFit/>
          </a:bodyPr>
          <a:lstStyle/>
          <a:p>
            <a:r>
              <a:rPr lang="en-US" sz="1800">
                <a:solidFill>
                  <a:srgbClr val="FF0000"/>
                </a:solidFill>
              </a:rPr>
              <a:t>Modified</a:t>
            </a:r>
            <a:r>
              <a:rPr lang="en-US" sz="1800"/>
              <a:t> duration and Macaulay duration are related by:</a:t>
            </a:r>
          </a:p>
        </p:txBody>
      </p:sp>
      <p:graphicFrame>
        <p:nvGraphicFramePr>
          <p:cNvPr id="16392" name="Object 36"/>
          <p:cNvGraphicFramePr>
            <a:graphicFrameLocks noChangeAspect="1"/>
          </p:cNvGraphicFramePr>
          <p:nvPr/>
        </p:nvGraphicFramePr>
        <p:xfrm>
          <a:off x="1130300" y="5029200"/>
          <a:ext cx="1536700" cy="1076325"/>
        </p:xfrm>
        <a:graphic>
          <a:graphicData uri="http://schemas.openxmlformats.org/presentationml/2006/ole">
            <p:oleObj spid="_x0000_s16392" name="Equation" r:id="rId10" imgW="888840" imgH="62208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2"/>
          <p:cNvSpPr>
            <a:spLocks noGrp="1"/>
          </p:cNvSpPr>
          <p:nvPr>
            <p:ph type="ftr" sz="quarter" idx="11"/>
          </p:nvPr>
        </p:nvSpPr>
        <p:spPr>
          <a:noFill/>
        </p:spPr>
        <p:txBody>
          <a:bodyPr/>
          <a:lstStyle/>
          <a:p>
            <a:endParaRPr lang="en-US" dirty="0" smtClean="0"/>
          </a:p>
        </p:txBody>
      </p:sp>
      <p:sp>
        <p:nvSpPr>
          <p:cNvPr id="20483" name="Slide Number Placeholder 3"/>
          <p:cNvSpPr>
            <a:spLocks noGrp="1"/>
          </p:cNvSpPr>
          <p:nvPr>
            <p:ph type="sldNum" sz="quarter" idx="12"/>
          </p:nvPr>
        </p:nvSpPr>
        <p:spPr>
          <a:noFill/>
        </p:spPr>
        <p:txBody>
          <a:bodyPr/>
          <a:lstStyle/>
          <a:p>
            <a:fld id="{6B6408E2-AAE7-43FD-B315-CDE3F5E0BD85}" type="slidenum">
              <a:rPr lang="en-US" smtClean="0"/>
              <a:pPr/>
              <a:t>3</a:t>
            </a:fld>
            <a:endParaRPr lang="en-US" smtClean="0"/>
          </a:p>
        </p:txBody>
      </p:sp>
      <p:sp>
        <p:nvSpPr>
          <p:cNvPr id="20484" name="Text Box 1026"/>
          <p:cNvSpPr txBox="1">
            <a:spLocks noChangeArrowheads="1"/>
          </p:cNvSpPr>
          <p:nvPr/>
        </p:nvSpPr>
        <p:spPr bwMode="auto">
          <a:xfrm>
            <a:off x="685800" y="1066800"/>
            <a:ext cx="7467600" cy="2465388"/>
          </a:xfrm>
          <a:prstGeom prst="rect">
            <a:avLst/>
          </a:prstGeom>
          <a:noFill/>
          <a:ln w="9525">
            <a:noFill/>
            <a:miter lim="800000"/>
            <a:headEnd/>
            <a:tailEnd/>
          </a:ln>
        </p:spPr>
        <p:txBody>
          <a:bodyPr>
            <a:spAutoFit/>
          </a:bodyPr>
          <a:lstStyle/>
          <a:p>
            <a:pPr>
              <a:spcBef>
                <a:spcPct val="50000"/>
              </a:spcBef>
            </a:pPr>
            <a:r>
              <a:rPr lang="en-US">
                <a:solidFill>
                  <a:schemeClr val="accent2"/>
                </a:solidFill>
              </a:rPr>
              <a:t>Question</a:t>
            </a:r>
            <a:r>
              <a:rPr lang="en-US"/>
              <a:t>: I would like to invest my money in a bond, but I am worried that bond yields may change in the future.  Should I invest in a short or long maturity bond to reduce the effects of changes in yield on the value of my bond?</a:t>
            </a:r>
          </a:p>
          <a:p>
            <a:pPr>
              <a:spcBef>
                <a:spcPct val="50000"/>
              </a:spcBef>
            </a:pPr>
            <a:r>
              <a:rPr lang="en-US"/>
              <a:t>What about coupons?  Should I choose a bond with large coupons or small coupons?  </a:t>
            </a:r>
          </a:p>
        </p:txBody>
      </p:sp>
      <p:sp>
        <p:nvSpPr>
          <p:cNvPr id="193539" name="Text Box 1027"/>
          <p:cNvSpPr txBox="1">
            <a:spLocks noChangeArrowheads="1"/>
          </p:cNvSpPr>
          <p:nvPr/>
        </p:nvSpPr>
        <p:spPr bwMode="auto">
          <a:xfrm>
            <a:off x="685800" y="4232275"/>
            <a:ext cx="7483475" cy="822325"/>
          </a:xfrm>
          <a:prstGeom prst="rect">
            <a:avLst/>
          </a:prstGeom>
          <a:noFill/>
          <a:ln w="9525">
            <a:noFill/>
            <a:miter lim="800000"/>
            <a:headEnd/>
            <a:tailEnd/>
          </a:ln>
        </p:spPr>
        <p:txBody>
          <a:bodyPr>
            <a:spAutoFit/>
          </a:bodyPr>
          <a:lstStyle/>
          <a:p>
            <a:r>
              <a:rPr lang="en-US">
                <a:solidFill>
                  <a:srgbClr val="FF0000"/>
                </a:solidFill>
              </a:rPr>
              <a:t>Answer</a:t>
            </a:r>
            <a:r>
              <a:rPr lang="en-US"/>
              <a:t>: We need a way to compute the sensitivity of bond prices to yield.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Effect transition="in" filter="wipe(left)">
                                      <p:cBhvr>
                                        <p:cTn id="7" dur="500"/>
                                        <p:tgtEl>
                                          <p:spTgt spid="1935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1"/>
          </p:nvPr>
        </p:nvSpPr>
        <p:spPr>
          <a:noFill/>
        </p:spPr>
        <p:txBody>
          <a:bodyPr/>
          <a:lstStyle/>
          <a:p>
            <a:endParaRPr lang="en-US" dirty="0" smtClean="0"/>
          </a:p>
        </p:txBody>
      </p:sp>
      <p:sp>
        <p:nvSpPr>
          <p:cNvPr id="21507" name="Slide Number Placeholder 4"/>
          <p:cNvSpPr>
            <a:spLocks noGrp="1"/>
          </p:cNvSpPr>
          <p:nvPr>
            <p:ph type="sldNum" sz="quarter" idx="12"/>
          </p:nvPr>
        </p:nvSpPr>
        <p:spPr>
          <a:noFill/>
        </p:spPr>
        <p:txBody>
          <a:bodyPr/>
          <a:lstStyle/>
          <a:p>
            <a:fld id="{448293FB-B802-4D79-8094-C785558724F1}" type="slidenum">
              <a:rPr lang="en-US" smtClean="0"/>
              <a:pPr/>
              <a:t>4</a:t>
            </a:fld>
            <a:endParaRPr lang="en-US" smtClean="0"/>
          </a:p>
        </p:txBody>
      </p:sp>
      <p:sp>
        <p:nvSpPr>
          <p:cNvPr id="21508" name="Rectangle 2"/>
          <p:cNvSpPr>
            <a:spLocks noGrp="1" noChangeArrowheads="1"/>
          </p:cNvSpPr>
          <p:nvPr>
            <p:ph type="title"/>
          </p:nvPr>
        </p:nvSpPr>
        <p:spPr/>
        <p:txBody>
          <a:bodyPr/>
          <a:lstStyle/>
          <a:p>
            <a:pPr eaLnBrk="1" hangingPunct="1"/>
            <a:r>
              <a:rPr lang="en-US" smtClean="0"/>
              <a:t>Duration</a:t>
            </a:r>
          </a:p>
        </p:txBody>
      </p:sp>
      <p:sp>
        <p:nvSpPr>
          <p:cNvPr id="194563" name="Text Box 3"/>
          <p:cNvSpPr txBox="1">
            <a:spLocks noChangeArrowheads="1"/>
          </p:cNvSpPr>
          <p:nvPr/>
        </p:nvSpPr>
        <p:spPr bwMode="auto">
          <a:xfrm>
            <a:off x="914400" y="1447800"/>
            <a:ext cx="6599238" cy="822325"/>
          </a:xfrm>
          <a:prstGeom prst="rect">
            <a:avLst/>
          </a:prstGeom>
          <a:noFill/>
          <a:ln w="9525">
            <a:noFill/>
            <a:miter lim="800000"/>
            <a:headEnd/>
            <a:tailEnd/>
          </a:ln>
        </p:spPr>
        <p:txBody>
          <a:bodyPr wrap="none">
            <a:spAutoFit/>
          </a:bodyPr>
          <a:lstStyle/>
          <a:p>
            <a:r>
              <a:rPr lang="en-US"/>
              <a:t>Maturity time is related to the sensitivity of the bond</a:t>
            </a:r>
          </a:p>
          <a:p>
            <a:r>
              <a:rPr lang="en-US"/>
              <a:t>price to its yield.  </a:t>
            </a:r>
          </a:p>
        </p:txBody>
      </p:sp>
      <p:sp>
        <p:nvSpPr>
          <p:cNvPr id="194564" name="Text Box 4"/>
          <p:cNvSpPr txBox="1">
            <a:spLocks noChangeArrowheads="1"/>
          </p:cNvSpPr>
          <p:nvPr/>
        </p:nvSpPr>
        <p:spPr bwMode="auto">
          <a:xfrm>
            <a:off x="898525" y="2555875"/>
            <a:ext cx="6988175" cy="822325"/>
          </a:xfrm>
          <a:prstGeom prst="rect">
            <a:avLst/>
          </a:prstGeom>
          <a:noFill/>
          <a:ln w="9525">
            <a:noFill/>
            <a:miter lim="800000"/>
            <a:headEnd/>
            <a:tailEnd/>
          </a:ln>
        </p:spPr>
        <p:txBody>
          <a:bodyPr wrap="none">
            <a:spAutoFit/>
          </a:bodyPr>
          <a:lstStyle/>
          <a:p>
            <a:r>
              <a:rPr lang="en-US"/>
              <a:t>When there are coupons, maturity time does not exactly</a:t>
            </a:r>
          </a:p>
          <a:p>
            <a:r>
              <a:rPr lang="en-US"/>
              <a:t>correspond to sensitivity.  </a:t>
            </a:r>
          </a:p>
        </p:txBody>
      </p:sp>
      <p:sp>
        <p:nvSpPr>
          <p:cNvPr id="194565" name="Text Box 5"/>
          <p:cNvSpPr txBox="1">
            <a:spLocks noChangeArrowheads="1"/>
          </p:cNvSpPr>
          <p:nvPr/>
        </p:nvSpPr>
        <p:spPr bwMode="auto">
          <a:xfrm>
            <a:off x="898525" y="4146550"/>
            <a:ext cx="7026275" cy="1187450"/>
          </a:xfrm>
          <a:prstGeom prst="rect">
            <a:avLst/>
          </a:prstGeom>
          <a:noFill/>
          <a:ln w="9525">
            <a:noFill/>
            <a:miter lim="800000"/>
            <a:headEnd/>
            <a:tailEnd/>
          </a:ln>
        </p:spPr>
        <p:txBody>
          <a:bodyPr>
            <a:spAutoFit/>
          </a:bodyPr>
          <a:lstStyle/>
          <a:p>
            <a:r>
              <a:rPr lang="en-US"/>
              <a:t>We will define something called </a:t>
            </a:r>
            <a:r>
              <a:rPr lang="en-US">
                <a:solidFill>
                  <a:schemeClr val="accent2"/>
                </a:solidFill>
              </a:rPr>
              <a:t>duration</a:t>
            </a:r>
            <a:r>
              <a:rPr lang="en-US"/>
              <a:t> to try to “generalize” the idea that for a zero coupon bond the time to maturity captures its sensitivity to yield.  </a:t>
            </a:r>
          </a:p>
        </p:txBody>
      </p:sp>
      <p:sp>
        <p:nvSpPr>
          <p:cNvPr id="21512" name="Line 6"/>
          <p:cNvSpPr>
            <a:spLocks noChangeShapeType="1"/>
          </p:cNvSpPr>
          <p:nvPr/>
        </p:nvSpPr>
        <p:spPr bwMode="auto">
          <a:xfrm>
            <a:off x="457200" y="3733800"/>
            <a:ext cx="7772400" cy="0"/>
          </a:xfrm>
          <a:prstGeom prst="line">
            <a:avLst/>
          </a:prstGeom>
          <a:noFill/>
          <a:ln w="9525">
            <a:solidFill>
              <a:schemeClr val="accent2"/>
            </a:solidFill>
            <a:round/>
            <a:headEnd/>
            <a:tailEnd/>
          </a:ln>
        </p:spPr>
        <p:txBody>
          <a:bodyPr/>
          <a:lstStyle/>
          <a:p>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563"/>
                                        </p:tgtEl>
                                        <p:attrNameLst>
                                          <p:attrName>style.visibility</p:attrName>
                                        </p:attrNameLst>
                                      </p:cBhvr>
                                      <p:to>
                                        <p:strVal val="visible"/>
                                      </p:to>
                                    </p:set>
                                    <p:animEffect transition="in" filter="wipe(left)">
                                      <p:cBhvr>
                                        <p:cTn id="7" dur="500"/>
                                        <p:tgtEl>
                                          <p:spTgt spid="19456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564"/>
                                        </p:tgtEl>
                                        <p:attrNameLst>
                                          <p:attrName>style.visibility</p:attrName>
                                        </p:attrNameLst>
                                      </p:cBhvr>
                                      <p:to>
                                        <p:strVal val="visible"/>
                                      </p:to>
                                    </p:set>
                                    <p:animEffect transition="in" filter="wipe(left)">
                                      <p:cBhvr>
                                        <p:cTn id="12" dur="500"/>
                                        <p:tgtEl>
                                          <p:spTgt spid="19456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565">
                                            <p:txEl>
                                              <p:pRg st="0" end="0"/>
                                            </p:txEl>
                                          </p:spTgt>
                                        </p:tgtEl>
                                        <p:attrNameLst>
                                          <p:attrName>style.visibility</p:attrName>
                                        </p:attrNameLst>
                                      </p:cBhvr>
                                      <p:to>
                                        <p:strVal val="visible"/>
                                      </p:to>
                                    </p:set>
                                    <p:animEffect transition="in" filter="wipe(left)">
                                      <p:cBhvr>
                                        <p:cTn id="17" dur="500"/>
                                        <p:tgtEl>
                                          <p:spTgt spid="19456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autoUpdateAnimBg="0"/>
      <p:bldP spid="194564" grpId="0" autoUpdateAnimBg="0"/>
      <p:bldP spid="19456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3"/>
          <p:cNvSpPr>
            <a:spLocks noGrp="1"/>
          </p:cNvSpPr>
          <p:nvPr>
            <p:ph type="ftr" sz="quarter" idx="11"/>
          </p:nvPr>
        </p:nvSpPr>
        <p:spPr>
          <a:noFill/>
        </p:spPr>
        <p:txBody>
          <a:bodyPr/>
          <a:lstStyle/>
          <a:p>
            <a:endParaRPr lang="en-US" dirty="0" smtClean="0"/>
          </a:p>
        </p:txBody>
      </p:sp>
      <p:sp>
        <p:nvSpPr>
          <p:cNvPr id="1029" name="Slide Number Placeholder 4"/>
          <p:cNvSpPr>
            <a:spLocks noGrp="1"/>
          </p:cNvSpPr>
          <p:nvPr>
            <p:ph type="sldNum" sz="quarter" idx="12"/>
          </p:nvPr>
        </p:nvSpPr>
        <p:spPr>
          <a:noFill/>
        </p:spPr>
        <p:txBody>
          <a:bodyPr/>
          <a:lstStyle/>
          <a:p>
            <a:fld id="{F5B2F0E6-6CBD-478D-96A6-6C437C438BED}" type="slidenum">
              <a:rPr lang="en-US" smtClean="0"/>
              <a:pPr/>
              <a:t>5</a:t>
            </a:fld>
            <a:endParaRPr lang="en-US" smtClean="0"/>
          </a:p>
        </p:txBody>
      </p:sp>
      <p:sp>
        <p:nvSpPr>
          <p:cNvPr id="1030" name="Rectangle 2"/>
          <p:cNvSpPr>
            <a:spLocks noGrp="1" noChangeArrowheads="1"/>
          </p:cNvSpPr>
          <p:nvPr>
            <p:ph type="title"/>
          </p:nvPr>
        </p:nvSpPr>
        <p:spPr/>
        <p:txBody>
          <a:bodyPr/>
          <a:lstStyle/>
          <a:p>
            <a:pPr eaLnBrk="1" hangingPunct="1"/>
            <a:r>
              <a:rPr lang="en-US" smtClean="0"/>
              <a:t>Macaulay Duration</a:t>
            </a:r>
          </a:p>
        </p:txBody>
      </p:sp>
      <p:sp>
        <p:nvSpPr>
          <p:cNvPr id="195587" name="Text Box 3"/>
          <p:cNvSpPr txBox="1">
            <a:spLocks noChangeArrowheads="1"/>
          </p:cNvSpPr>
          <p:nvPr/>
        </p:nvSpPr>
        <p:spPr bwMode="auto">
          <a:xfrm>
            <a:off x="898525" y="1066800"/>
            <a:ext cx="7178675" cy="1552575"/>
          </a:xfrm>
          <a:prstGeom prst="rect">
            <a:avLst/>
          </a:prstGeom>
          <a:noFill/>
          <a:ln w="9525">
            <a:noFill/>
            <a:miter lim="800000"/>
            <a:headEnd/>
            <a:tailEnd/>
          </a:ln>
        </p:spPr>
        <p:txBody>
          <a:bodyPr>
            <a:spAutoFit/>
          </a:bodyPr>
          <a:lstStyle/>
          <a:p>
            <a:r>
              <a:rPr lang="en-US"/>
              <a:t>Let’s compute the weighted average of the times to the cash flows, where we weight each cash flow by its present value (computed with the yield) divided by the total present value.</a:t>
            </a:r>
          </a:p>
        </p:txBody>
      </p:sp>
      <p:grpSp>
        <p:nvGrpSpPr>
          <p:cNvPr id="2" name="Group 4"/>
          <p:cNvGrpSpPr>
            <a:grpSpLocks/>
          </p:cNvGrpSpPr>
          <p:nvPr/>
        </p:nvGrpSpPr>
        <p:grpSpPr bwMode="auto">
          <a:xfrm>
            <a:off x="2362200" y="2286000"/>
            <a:ext cx="4946650" cy="1465263"/>
            <a:chOff x="1008" y="1056"/>
            <a:chExt cx="3116" cy="923"/>
          </a:xfrm>
        </p:grpSpPr>
        <p:sp>
          <p:nvSpPr>
            <p:cNvPr id="1057" name="Line 5"/>
            <p:cNvSpPr>
              <a:spLocks noChangeShapeType="1"/>
            </p:cNvSpPr>
            <p:nvPr/>
          </p:nvSpPr>
          <p:spPr bwMode="auto">
            <a:xfrm>
              <a:off x="1100" y="1748"/>
              <a:ext cx="3024" cy="0"/>
            </a:xfrm>
            <a:prstGeom prst="line">
              <a:avLst/>
            </a:prstGeom>
            <a:noFill/>
            <a:ln w="28575">
              <a:solidFill>
                <a:schemeClr val="tx1"/>
              </a:solidFill>
              <a:round/>
              <a:headEnd/>
              <a:tailEnd type="triangle" w="med" len="med"/>
            </a:ln>
          </p:spPr>
          <p:txBody>
            <a:bodyPr/>
            <a:lstStyle/>
            <a:p>
              <a:endParaRPr lang="en-AU"/>
            </a:p>
          </p:txBody>
        </p:sp>
        <p:sp>
          <p:nvSpPr>
            <p:cNvPr id="1058" name="Line 6"/>
            <p:cNvSpPr>
              <a:spLocks noChangeShapeType="1"/>
            </p:cNvSpPr>
            <p:nvPr/>
          </p:nvSpPr>
          <p:spPr bwMode="auto">
            <a:xfrm flipV="1">
              <a:off x="1484" y="1544"/>
              <a:ext cx="0" cy="204"/>
            </a:xfrm>
            <a:prstGeom prst="line">
              <a:avLst/>
            </a:prstGeom>
            <a:noFill/>
            <a:ln w="28575">
              <a:solidFill>
                <a:schemeClr val="tx1"/>
              </a:solidFill>
              <a:round/>
              <a:headEnd/>
              <a:tailEnd type="triangle" w="med" len="med"/>
            </a:ln>
          </p:spPr>
          <p:txBody>
            <a:bodyPr/>
            <a:lstStyle/>
            <a:p>
              <a:endParaRPr lang="en-AU"/>
            </a:p>
          </p:txBody>
        </p:sp>
        <p:sp>
          <p:nvSpPr>
            <p:cNvPr id="1059" name="Line 7"/>
            <p:cNvSpPr>
              <a:spLocks noChangeShapeType="1"/>
            </p:cNvSpPr>
            <p:nvPr/>
          </p:nvSpPr>
          <p:spPr bwMode="auto">
            <a:xfrm flipV="1">
              <a:off x="1820" y="1544"/>
              <a:ext cx="0" cy="204"/>
            </a:xfrm>
            <a:prstGeom prst="line">
              <a:avLst/>
            </a:prstGeom>
            <a:noFill/>
            <a:ln w="28575">
              <a:solidFill>
                <a:schemeClr val="tx1"/>
              </a:solidFill>
              <a:round/>
              <a:headEnd/>
              <a:tailEnd type="triangle" w="med" len="med"/>
            </a:ln>
          </p:spPr>
          <p:txBody>
            <a:bodyPr/>
            <a:lstStyle/>
            <a:p>
              <a:endParaRPr lang="en-AU"/>
            </a:p>
          </p:txBody>
        </p:sp>
        <p:sp>
          <p:nvSpPr>
            <p:cNvPr id="1060" name="Line 8"/>
            <p:cNvSpPr>
              <a:spLocks noChangeShapeType="1"/>
            </p:cNvSpPr>
            <p:nvPr/>
          </p:nvSpPr>
          <p:spPr bwMode="auto">
            <a:xfrm flipV="1">
              <a:off x="2156" y="1544"/>
              <a:ext cx="0" cy="204"/>
            </a:xfrm>
            <a:prstGeom prst="line">
              <a:avLst/>
            </a:prstGeom>
            <a:noFill/>
            <a:ln w="28575">
              <a:solidFill>
                <a:schemeClr val="tx1"/>
              </a:solidFill>
              <a:round/>
              <a:headEnd/>
              <a:tailEnd type="triangle" w="med" len="med"/>
            </a:ln>
          </p:spPr>
          <p:txBody>
            <a:bodyPr/>
            <a:lstStyle/>
            <a:p>
              <a:endParaRPr lang="en-AU"/>
            </a:p>
          </p:txBody>
        </p:sp>
        <p:sp>
          <p:nvSpPr>
            <p:cNvPr id="1061" name="Line 9"/>
            <p:cNvSpPr>
              <a:spLocks noChangeShapeType="1"/>
            </p:cNvSpPr>
            <p:nvPr/>
          </p:nvSpPr>
          <p:spPr bwMode="auto">
            <a:xfrm flipV="1">
              <a:off x="2492" y="1544"/>
              <a:ext cx="0" cy="204"/>
            </a:xfrm>
            <a:prstGeom prst="line">
              <a:avLst/>
            </a:prstGeom>
            <a:noFill/>
            <a:ln w="28575">
              <a:solidFill>
                <a:schemeClr val="tx1"/>
              </a:solidFill>
              <a:round/>
              <a:headEnd/>
              <a:tailEnd type="triangle" w="med" len="med"/>
            </a:ln>
          </p:spPr>
          <p:txBody>
            <a:bodyPr/>
            <a:lstStyle/>
            <a:p>
              <a:endParaRPr lang="en-AU"/>
            </a:p>
          </p:txBody>
        </p:sp>
        <p:sp>
          <p:nvSpPr>
            <p:cNvPr id="1062" name="Line 10"/>
            <p:cNvSpPr>
              <a:spLocks noChangeShapeType="1"/>
            </p:cNvSpPr>
            <p:nvPr/>
          </p:nvSpPr>
          <p:spPr bwMode="auto">
            <a:xfrm flipV="1">
              <a:off x="3788" y="1137"/>
              <a:ext cx="0" cy="204"/>
            </a:xfrm>
            <a:prstGeom prst="line">
              <a:avLst/>
            </a:prstGeom>
            <a:noFill/>
            <a:ln w="28575">
              <a:solidFill>
                <a:schemeClr val="tx1"/>
              </a:solidFill>
              <a:round/>
              <a:headEnd/>
              <a:tailEnd type="triangle" w="med" len="med"/>
            </a:ln>
          </p:spPr>
          <p:txBody>
            <a:bodyPr/>
            <a:lstStyle/>
            <a:p>
              <a:endParaRPr lang="en-AU"/>
            </a:p>
          </p:txBody>
        </p:sp>
        <p:sp>
          <p:nvSpPr>
            <p:cNvPr id="1063" name="Line 11"/>
            <p:cNvSpPr>
              <a:spLocks noChangeShapeType="1"/>
            </p:cNvSpPr>
            <p:nvPr/>
          </p:nvSpPr>
          <p:spPr bwMode="auto">
            <a:xfrm flipV="1">
              <a:off x="3788" y="1300"/>
              <a:ext cx="0" cy="448"/>
            </a:xfrm>
            <a:prstGeom prst="line">
              <a:avLst/>
            </a:prstGeom>
            <a:noFill/>
            <a:ln w="28575">
              <a:solidFill>
                <a:schemeClr val="tx1"/>
              </a:solidFill>
              <a:round/>
              <a:headEnd/>
              <a:tailEnd type="triangle" w="med" len="med"/>
            </a:ln>
          </p:spPr>
          <p:txBody>
            <a:bodyPr/>
            <a:lstStyle/>
            <a:p>
              <a:endParaRPr lang="en-AU"/>
            </a:p>
          </p:txBody>
        </p:sp>
        <p:graphicFrame>
          <p:nvGraphicFramePr>
            <p:cNvPr id="1027" name="Object 12"/>
            <p:cNvGraphicFramePr>
              <a:graphicFrameLocks noChangeAspect="1"/>
            </p:cNvGraphicFramePr>
            <p:nvPr/>
          </p:nvGraphicFramePr>
          <p:xfrm>
            <a:off x="2868" y="1530"/>
            <a:ext cx="488" cy="177"/>
          </p:xfrm>
          <a:graphic>
            <a:graphicData uri="http://schemas.openxmlformats.org/presentationml/2006/ole">
              <p:oleObj spid="_x0000_s1027" name="Equation" r:id="rId4" imgW="177480" imgH="75960" progId="Equation.3">
                <p:embed/>
              </p:oleObj>
            </a:graphicData>
          </a:graphic>
        </p:graphicFrame>
        <p:sp>
          <p:nvSpPr>
            <p:cNvPr id="1064" name="Text Box 13"/>
            <p:cNvSpPr txBox="1">
              <a:spLocks noChangeArrowheads="1"/>
            </p:cNvSpPr>
            <p:nvPr/>
          </p:nvSpPr>
          <p:spPr bwMode="auto">
            <a:xfrm>
              <a:off x="3696" y="1748"/>
              <a:ext cx="204" cy="231"/>
            </a:xfrm>
            <a:prstGeom prst="rect">
              <a:avLst/>
            </a:prstGeom>
            <a:noFill/>
            <a:ln w="9525">
              <a:noFill/>
              <a:miter lim="800000"/>
              <a:headEnd/>
              <a:tailEnd/>
            </a:ln>
          </p:spPr>
          <p:txBody>
            <a:bodyPr wrap="none">
              <a:spAutoFit/>
            </a:bodyPr>
            <a:lstStyle/>
            <a:p>
              <a:r>
                <a:rPr lang="en-US" sz="1800"/>
                <a:t>t</a:t>
              </a:r>
              <a:r>
                <a:rPr lang="en-US" sz="1800" baseline="-25000"/>
                <a:t>n</a:t>
              </a:r>
              <a:endParaRPr lang="en-US" sz="1800"/>
            </a:p>
          </p:txBody>
        </p:sp>
        <p:sp>
          <p:nvSpPr>
            <p:cNvPr id="1065" name="Text Box 14"/>
            <p:cNvSpPr txBox="1">
              <a:spLocks noChangeArrowheads="1"/>
            </p:cNvSpPr>
            <p:nvPr/>
          </p:nvSpPr>
          <p:spPr bwMode="auto">
            <a:xfrm>
              <a:off x="1008" y="1748"/>
              <a:ext cx="188" cy="231"/>
            </a:xfrm>
            <a:prstGeom prst="rect">
              <a:avLst/>
            </a:prstGeom>
            <a:noFill/>
            <a:ln w="9525">
              <a:noFill/>
              <a:miter lim="800000"/>
              <a:headEnd/>
              <a:tailEnd/>
            </a:ln>
          </p:spPr>
          <p:txBody>
            <a:bodyPr wrap="none">
              <a:spAutoFit/>
            </a:bodyPr>
            <a:lstStyle/>
            <a:p>
              <a:r>
                <a:rPr lang="en-US" sz="1800"/>
                <a:t>0</a:t>
              </a:r>
            </a:p>
          </p:txBody>
        </p:sp>
        <p:sp>
          <p:nvSpPr>
            <p:cNvPr id="1066" name="Text Box 15"/>
            <p:cNvSpPr txBox="1">
              <a:spLocks noChangeArrowheads="1"/>
            </p:cNvSpPr>
            <p:nvPr/>
          </p:nvSpPr>
          <p:spPr bwMode="auto">
            <a:xfrm>
              <a:off x="1464" y="1463"/>
              <a:ext cx="212" cy="231"/>
            </a:xfrm>
            <a:prstGeom prst="rect">
              <a:avLst/>
            </a:prstGeom>
            <a:noFill/>
            <a:ln w="9525">
              <a:noFill/>
              <a:miter lim="800000"/>
              <a:headEnd/>
              <a:tailEnd/>
            </a:ln>
          </p:spPr>
          <p:txBody>
            <a:bodyPr wrap="none">
              <a:spAutoFit/>
            </a:bodyPr>
            <a:lstStyle/>
            <a:p>
              <a:r>
                <a:rPr lang="en-US" sz="1800"/>
                <a:t>C</a:t>
              </a:r>
            </a:p>
          </p:txBody>
        </p:sp>
        <p:sp>
          <p:nvSpPr>
            <p:cNvPr id="1067" name="Text Box 16"/>
            <p:cNvSpPr txBox="1">
              <a:spLocks noChangeArrowheads="1"/>
            </p:cNvSpPr>
            <p:nvPr/>
          </p:nvSpPr>
          <p:spPr bwMode="auto">
            <a:xfrm>
              <a:off x="1820" y="1463"/>
              <a:ext cx="212" cy="231"/>
            </a:xfrm>
            <a:prstGeom prst="rect">
              <a:avLst/>
            </a:prstGeom>
            <a:noFill/>
            <a:ln w="9525">
              <a:noFill/>
              <a:miter lim="800000"/>
              <a:headEnd/>
              <a:tailEnd/>
            </a:ln>
          </p:spPr>
          <p:txBody>
            <a:bodyPr wrap="none">
              <a:spAutoFit/>
            </a:bodyPr>
            <a:lstStyle/>
            <a:p>
              <a:r>
                <a:rPr lang="en-US" sz="1800"/>
                <a:t>C</a:t>
              </a:r>
            </a:p>
          </p:txBody>
        </p:sp>
        <p:sp>
          <p:nvSpPr>
            <p:cNvPr id="1068" name="Text Box 17"/>
            <p:cNvSpPr txBox="1">
              <a:spLocks noChangeArrowheads="1"/>
            </p:cNvSpPr>
            <p:nvPr/>
          </p:nvSpPr>
          <p:spPr bwMode="auto">
            <a:xfrm>
              <a:off x="2136" y="1463"/>
              <a:ext cx="212" cy="231"/>
            </a:xfrm>
            <a:prstGeom prst="rect">
              <a:avLst/>
            </a:prstGeom>
            <a:noFill/>
            <a:ln w="9525">
              <a:noFill/>
              <a:miter lim="800000"/>
              <a:headEnd/>
              <a:tailEnd/>
            </a:ln>
          </p:spPr>
          <p:txBody>
            <a:bodyPr wrap="none">
              <a:spAutoFit/>
            </a:bodyPr>
            <a:lstStyle/>
            <a:p>
              <a:r>
                <a:rPr lang="en-US" sz="1800"/>
                <a:t>C</a:t>
              </a:r>
            </a:p>
          </p:txBody>
        </p:sp>
        <p:sp>
          <p:nvSpPr>
            <p:cNvPr id="1069" name="Text Box 18"/>
            <p:cNvSpPr txBox="1">
              <a:spLocks noChangeArrowheads="1"/>
            </p:cNvSpPr>
            <p:nvPr/>
          </p:nvSpPr>
          <p:spPr bwMode="auto">
            <a:xfrm>
              <a:off x="2492" y="1463"/>
              <a:ext cx="212" cy="231"/>
            </a:xfrm>
            <a:prstGeom prst="rect">
              <a:avLst/>
            </a:prstGeom>
            <a:noFill/>
            <a:ln w="9525">
              <a:noFill/>
              <a:miter lim="800000"/>
              <a:headEnd/>
              <a:tailEnd/>
            </a:ln>
          </p:spPr>
          <p:txBody>
            <a:bodyPr wrap="none">
              <a:spAutoFit/>
            </a:bodyPr>
            <a:lstStyle/>
            <a:p>
              <a:r>
                <a:rPr lang="en-US" sz="1800"/>
                <a:t>C</a:t>
              </a:r>
            </a:p>
          </p:txBody>
        </p:sp>
        <p:sp>
          <p:nvSpPr>
            <p:cNvPr id="1070" name="Text Box 19"/>
            <p:cNvSpPr txBox="1">
              <a:spLocks noChangeArrowheads="1"/>
            </p:cNvSpPr>
            <p:nvPr/>
          </p:nvSpPr>
          <p:spPr bwMode="auto">
            <a:xfrm>
              <a:off x="3816" y="1056"/>
              <a:ext cx="212" cy="231"/>
            </a:xfrm>
            <a:prstGeom prst="rect">
              <a:avLst/>
            </a:prstGeom>
            <a:noFill/>
            <a:ln w="9525">
              <a:noFill/>
              <a:miter lim="800000"/>
              <a:headEnd/>
              <a:tailEnd/>
            </a:ln>
          </p:spPr>
          <p:txBody>
            <a:bodyPr wrap="none">
              <a:spAutoFit/>
            </a:bodyPr>
            <a:lstStyle/>
            <a:p>
              <a:r>
                <a:rPr lang="en-US" sz="1800"/>
                <a:t>C</a:t>
              </a:r>
            </a:p>
          </p:txBody>
        </p:sp>
        <p:sp>
          <p:nvSpPr>
            <p:cNvPr id="1071" name="Text Box 20"/>
            <p:cNvSpPr txBox="1">
              <a:spLocks noChangeArrowheads="1"/>
            </p:cNvSpPr>
            <p:nvPr/>
          </p:nvSpPr>
          <p:spPr bwMode="auto">
            <a:xfrm>
              <a:off x="3832" y="1259"/>
              <a:ext cx="196" cy="231"/>
            </a:xfrm>
            <a:prstGeom prst="rect">
              <a:avLst/>
            </a:prstGeom>
            <a:noFill/>
            <a:ln w="9525">
              <a:noFill/>
              <a:miter lim="800000"/>
              <a:headEnd/>
              <a:tailEnd/>
            </a:ln>
          </p:spPr>
          <p:txBody>
            <a:bodyPr wrap="none">
              <a:spAutoFit/>
            </a:bodyPr>
            <a:lstStyle/>
            <a:p>
              <a:r>
                <a:rPr lang="en-US" sz="1800"/>
                <a:t>F</a:t>
              </a:r>
            </a:p>
          </p:txBody>
        </p:sp>
        <p:sp>
          <p:nvSpPr>
            <p:cNvPr id="1072" name="Text Box 21"/>
            <p:cNvSpPr txBox="1">
              <a:spLocks noChangeArrowheads="1"/>
            </p:cNvSpPr>
            <p:nvPr/>
          </p:nvSpPr>
          <p:spPr bwMode="auto">
            <a:xfrm>
              <a:off x="1392" y="1728"/>
              <a:ext cx="204" cy="231"/>
            </a:xfrm>
            <a:prstGeom prst="rect">
              <a:avLst/>
            </a:prstGeom>
            <a:noFill/>
            <a:ln w="9525">
              <a:noFill/>
              <a:miter lim="800000"/>
              <a:headEnd/>
              <a:tailEnd/>
            </a:ln>
          </p:spPr>
          <p:txBody>
            <a:bodyPr wrap="none">
              <a:spAutoFit/>
            </a:bodyPr>
            <a:lstStyle/>
            <a:p>
              <a:r>
                <a:rPr lang="en-US" sz="1800"/>
                <a:t>t</a:t>
              </a:r>
              <a:r>
                <a:rPr lang="en-US" sz="1800" baseline="-25000"/>
                <a:t>1</a:t>
              </a:r>
              <a:endParaRPr lang="en-US" sz="1800"/>
            </a:p>
          </p:txBody>
        </p:sp>
        <p:sp>
          <p:nvSpPr>
            <p:cNvPr id="1073" name="Text Box 22"/>
            <p:cNvSpPr txBox="1">
              <a:spLocks noChangeArrowheads="1"/>
            </p:cNvSpPr>
            <p:nvPr/>
          </p:nvSpPr>
          <p:spPr bwMode="auto">
            <a:xfrm>
              <a:off x="1716" y="1728"/>
              <a:ext cx="204" cy="231"/>
            </a:xfrm>
            <a:prstGeom prst="rect">
              <a:avLst/>
            </a:prstGeom>
            <a:noFill/>
            <a:ln w="9525">
              <a:noFill/>
              <a:miter lim="800000"/>
              <a:headEnd/>
              <a:tailEnd/>
            </a:ln>
          </p:spPr>
          <p:txBody>
            <a:bodyPr wrap="none">
              <a:spAutoFit/>
            </a:bodyPr>
            <a:lstStyle/>
            <a:p>
              <a:r>
                <a:rPr lang="en-US" sz="1800"/>
                <a:t>t</a:t>
              </a:r>
              <a:r>
                <a:rPr lang="en-US" sz="1800" baseline="-25000"/>
                <a:t>2</a:t>
              </a:r>
              <a:endParaRPr lang="en-US" sz="1800"/>
            </a:p>
          </p:txBody>
        </p:sp>
      </p:grpSp>
      <p:sp>
        <p:nvSpPr>
          <p:cNvPr id="1033" name="Line 69"/>
          <p:cNvSpPr>
            <a:spLocks noChangeShapeType="1"/>
          </p:cNvSpPr>
          <p:nvPr/>
        </p:nvSpPr>
        <p:spPr bwMode="auto">
          <a:xfrm>
            <a:off x="1981200" y="3810000"/>
            <a:ext cx="5638800" cy="0"/>
          </a:xfrm>
          <a:prstGeom prst="line">
            <a:avLst/>
          </a:prstGeom>
          <a:noFill/>
          <a:ln w="9525" cap="rnd">
            <a:solidFill>
              <a:schemeClr val="tx1"/>
            </a:solidFill>
            <a:prstDash val="sysDot"/>
            <a:round/>
            <a:headEnd/>
            <a:tailEnd/>
          </a:ln>
        </p:spPr>
        <p:txBody>
          <a:bodyPr/>
          <a:lstStyle/>
          <a:p>
            <a:endParaRPr lang="en-AU"/>
          </a:p>
        </p:txBody>
      </p:sp>
      <p:grpSp>
        <p:nvGrpSpPr>
          <p:cNvPr id="3" name="Group 74"/>
          <p:cNvGrpSpPr>
            <a:grpSpLocks/>
          </p:cNvGrpSpPr>
          <p:nvPr/>
        </p:nvGrpSpPr>
        <p:grpSpPr bwMode="auto">
          <a:xfrm>
            <a:off x="449263" y="3200400"/>
            <a:ext cx="7246937" cy="3090863"/>
            <a:chOff x="288" y="2016"/>
            <a:chExt cx="4565" cy="1947"/>
          </a:xfrm>
        </p:grpSpPr>
        <p:grpSp>
          <p:nvGrpSpPr>
            <p:cNvPr id="1035" name="Group 68"/>
            <p:cNvGrpSpPr>
              <a:grpSpLocks/>
            </p:cNvGrpSpPr>
            <p:nvPr/>
          </p:nvGrpSpPr>
          <p:grpSpPr bwMode="auto">
            <a:xfrm>
              <a:off x="528" y="2433"/>
              <a:ext cx="4325" cy="1530"/>
              <a:chOff x="528" y="2433"/>
              <a:chExt cx="4325" cy="1530"/>
            </a:xfrm>
          </p:grpSpPr>
          <p:sp>
            <p:nvSpPr>
              <p:cNvPr id="1039" name="Line 43"/>
              <p:cNvSpPr>
                <a:spLocks noChangeShapeType="1"/>
              </p:cNvSpPr>
              <p:nvPr/>
            </p:nvSpPr>
            <p:spPr bwMode="auto">
              <a:xfrm>
                <a:off x="1532" y="3044"/>
                <a:ext cx="3024" cy="0"/>
              </a:xfrm>
              <a:prstGeom prst="line">
                <a:avLst/>
              </a:prstGeom>
              <a:noFill/>
              <a:ln w="28575">
                <a:solidFill>
                  <a:schemeClr val="tx1"/>
                </a:solidFill>
                <a:round/>
                <a:headEnd/>
                <a:tailEnd type="triangle" w="med" len="med"/>
              </a:ln>
            </p:spPr>
            <p:txBody>
              <a:bodyPr/>
              <a:lstStyle/>
              <a:p>
                <a:endParaRPr lang="en-AU"/>
              </a:p>
            </p:txBody>
          </p:sp>
          <p:sp>
            <p:nvSpPr>
              <p:cNvPr id="1040" name="Line 44"/>
              <p:cNvSpPr>
                <a:spLocks noChangeShapeType="1"/>
              </p:cNvSpPr>
              <p:nvPr/>
            </p:nvSpPr>
            <p:spPr bwMode="auto">
              <a:xfrm flipV="1">
                <a:off x="1916" y="2840"/>
                <a:ext cx="0" cy="204"/>
              </a:xfrm>
              <a:prstGeom prst="line">
                <a:avLst/>
              </a:prstGeom>
              <a:noFill/>
              <a:ln w="28575">
                <a:solidFill>
                  <a:schemeClr val="tx1"/>
                </a:solidFill>
                <a:round/>
                <a:headEnd/>
                <a:tailEnd type="triangle" w="med" len="med"/>
              </a:ln>
            </p:spPr>
            <p:txBody>
              <a:bodyPr/>
              <a:lstStyle/>
              <a:p>
                <a:endParaRPr lang="en-AU"/>
              </a:p>
            </p:txBody>
          </p:sp>
          <p:sp>
            <p:nvSpPr>
              <p:cNvPr id="1041" name="Line 45"/>
              <p:cNvSpPr>
                <a:spLocks noChangeShapeType="1"/>
              </p:cNvSpPr>
              <p:nvPr/>
            </p:nvSpPr>
            <p:spPr bwMode="auto">
              <a:xfrm flipV="1">
                <a:off x="2252" y="2840"/>
                <a:ext cx="0" cy="204"/>
              </a:xfrm>
              <a:prstGeom prst="line">
                <a:avLst/>
              </a:prstGeom>
              <a:noFill/>
              <a:ln w="28575">
                <a:solidFill>
                  <a:schemeClr val="tx1"/>
                </a:solidFill>
                <a:round/>
                <a:headEnd/>
                <a:tailEnd type="triangle" w="med" len="med"/>
              </a:ln>
            </p:spPr>
            <p:txBody>
              <a:bodyPr/>
              <a:lstStyle/>
              <a:p>
                <a:endParaRPr lang="en-AU"/>
              </a:p>
            </p:txBody>
          </p:sp>
          <p:sp>
            <p:nvSpPr>
              <p:cNvPr id="1042" name="Line 46"/>
              <p:cNvSpPr>
                <a:spLocks noChangeShapeType="1"/>
              </p:cNvSpPr>
              <p:nvPr/>
            </p:nvSpPr>
            <p:spPr bwMode="auto">
              <a:xfrm flipV="1">
                <a:off x="2588" y="2840"/>
                <a:ext cx="0" cy="204"/>
              </a:xfrm>
              <a:prstGeom prst="line">
                <a:avLst/>
              </a:prstGeom>
              <a:noFill/>
              <a:ln w="28575">
                <a:solidFill>
                  <a:schemeClr val="tx1"/>
                </a:solidFill>
                <a:round/>
                <a:headEnd/>
                <a:tailEnd type="triangle" w="med" len="med"/>
              </a:ln>
            </p:spPr>
            <p:txBody>
              <a:bodyPr/>
              <a:lstStyle/>
              <a:p>
                <a:endParaRPr lang="en-AU"/>
              </a:p>
            </p:txBody>
          </p:sp>
          <p:sp>
            <p:nvSpPr>
              <p:cNvPr id="1043" name="Line 47"/>
              <p:cNvSpPr>
                <a:spLocks noChangeShapeType="1"/>
              </p:cNvSpPr>
              <p:nvPr/>
            </p:nvSpPr>
            <p:spPr bwMode="auto">
              <a:xfrm flipV="1">
                <a:off x="2924" y="2840"/>
                <a:ext cx="0" cy="204"/>
              </a:xfrm>
              <a:prstGeom prst="line">
                <a:avLst/>
              </a:prstGeom>
              <a:noFill/>
              <a:ln w="28575">
                <a:solidFill>
                  <a:schemeClr val="tx1"/>
                </a:solidFill>
                <a:round/>
                <a:headEnd/>
                <a:tailEnd type="triangle" w="med" len="med"/>
              </a:ln>
            </p:spPr>
            <p:txBody>
              <a:bodyPr/>
              <a:lstStyle/>
              <a:p>
                <a:endParaRPr lang="en-AU"/>
              </a:p>
            </p:txBody>
          </p:sp>
          <p:sp>
            <p:nvSpPr>
              <p:cNvPr id="1044" name="Line 48"/>
              <p:cNvSpPr>
                <a:spLocks noChangeShapeType="1"/>
              </p:cNvSpPr>
              <p:nvPr/>
            </p:nvSpPr>
            <p:spPr bwMode="auto">
              <a:xfrm flipV="1">
                <a:off x="4220" y="2433"/>
                <a:ext cx="0" cy="204"/>
              </a:xfrm>
              <a:prstGeom prst="line">
                <a:avLst/>
              </a:prstGeom>
              <a:noFill/>
              <a:ln w="28575">
                <a:solidFill>
                  <a:schemeClr val="tx1"/>
                </a:solidFill>
                <a:round/>
                <a:headEnd/>
                <a:tailEnd type="triangle" w="med" len="med"/>
              </a:ln>
            </p:spPr>
            <p:txBody>
              <a:bodyPr/>
              <a:lstStyle/>
              <a:p>
                <a:endParaRPr lang="en-AU"/>
              </a:p>
            </p:txBody>
          </p:sp>
          <p:sp>
            <p:nvSpPr>
              <p:cNvPr id="1045" name="Line 49"/>
              <p:cNvSpPr>
                <a:spLocks noChangeShapeType="1"/>
              </p:cNvSpPr>
              <p:nvPr/>
            </p:nvSpPr>
            <p:spPr bwMode="auto">
              <a:xfrm flipV="1">
                <a:off x="4220" y="2596"/>
                <a:ext cx="0" cy="448"/>
              </a:xfrm>
              <a:prstGeom prst="line">
                <a:avLst/>
              </a:prstGeom>
              <a:noFill/>
              <a:ln w="28575">
                <a:solidFill>
                  <a:schemeClr val="tx1"/>
                </a:solidFill>
                <a:round/>
                <a:headEnd/>
                <a:tailEnd type="triangle" w="med" len="med"/>
              </a:ln>
            </p:spPr>
            <p:txBody>
              <a:bodyPr/>
              <a:lstStyle/>
              <a:p>
                <a:endParaRPr lang="en-AU"/>
              </a:p>
            </p:txBody>
          </p:sp>
          <p:graphicFrame>
            <p:nvGraphicFramePr>
              <p:cNvPr id="1026" name="Object 50"/>
              <p:cNvGraphicFramePr>
                <a:graphicFrameLocks noChangeAspect="1"/>
              </p:cNvGraphicFramePr>
              <p:nvPr/>
            </p:nvGraphicFramePr>
            <p:xfrm>
              <a:off x="3300" y="2826"/>
              <a:ext cx="488" cy="177"/>
            </p:xfrm>
            <a:graphic>
              <a:graphicData uri="http://schemas.openxmlformats.org/presentationml/2006/ole">
                <p:oleObj spid="_x0000_s1026" name="Equation" r:id="rId5" imgW="177480" imgH="75960" progId="Equation.3">
                  <p:embed/>
                </p:oleObj>
              </a:graphicData>
            </a:graphic>
          </p:graphicFrame>
          <p:sp>
            <p:nvSpPr>
              <p:cNvPr id="1046" name="Text Box 51"/>
              <p:cNvSpPr txBox="1">
                <a:spLocks noChangeArrowheads="1"/>
              </p:cNvSpPr>
              <p:nvPr/>
            </p:nvSpPr>
            <p:spPr bwMode="auto">
              <a:xfrm>
                <a:off x="4128" y="3044"/>
                <a:ext cx="204" cy="231"/>
              </a:xfrm>
              <a:prstGeom prst="rect">
                <a:avLst/>
              </a:prstGeom>
              <a:noFill/>
              <a:ln w="9525">
                <a:noFill/>
                <a:miter lim="800000"/>
                <a:headEnd/>
                <a:tailEnd/>
              </a:ln>
            </p:spPr>
            <p:txBody>
              <a:bodyPr wrap="none">
                <a:spAutoFit/>
              </a:bodyPr>
              <a:lstStyle/>
              <a:p>
                <a:r>
                  <a:rPr lang="en-US" sz="1800"/>
                  <a:t>t</a:t>
                </a:r>
                <a:r>
                  <a:rPr lang="en-US" sz="1800" baseline="-25000"/>
                  <a:t>n</a:t>
                </a:r>
                <a:endParaRPr lang="en-US" sz="1800"/>
              </a:p>
            </p:txBody>
          </p:sp>
          <p:sp>
            <p:nvSpPr>
              <p:cNvPr id="1047" name="Text Box 52"/>
              <p:cNvSpPr txBox="1">
                <a:spLocks noChangeArrowheads="1"/>
              </p:cNvSpPr>
              <p:nvPr/>
            </p:nvSpPr>
            <p:spPr bwMode="auto">
              <a:xfrm>
                <a:off x="1440" y="3044"/>
                <a:ext cx="188" cy="231"/>
              </a:xfrm>
              <a:prstGeom prst="rect">
                <a:avLst/>
              </a:prstGeom>
              <a:noFill/>
              <a:ln w="9525">
                <a:noFill/>
                <a:miter lim="800000"/>
                <a:headEnd/>
                <a:tailEnd/>
              </a:ln>
            </p:spPr>
            <p:txBody>
              <a:bodyPr wrap="none">
                <a:spAutoFit/>
              </a:bodyPr>
              <a:lstStyle/>
              <a:p>
                <a:r>
                  <a:rPr lang="en-US" sz="1800"/>
                  <a:t>0</a:t>
                </a:r>
              </a:p>
            </p:txBody>
          </p:sp>
          <p:sp>
            <p:nvSpPr>
              <p:cNvPr id="1048" name="Text Box 59"/>
              <p:cNvSpPr txBox="1">
                <a:spLocks noChangeArrowheads="1"/>
              </p:cNvSpPr>
              <p:nvPr/>
            </p:nvSpPr>
            <p:spPr bwMode="auto">
              <a:xfrm>
                <a:off x="1824" y="3024"/>
                <a:ext cx="204" cy="231"/>
              </a:xfrm>
              <a:prstGeom prst="rect">
                <a:avLst/>
              </a:prstGeom>
              <a:noFill/>
              <a:ln w="9525">
                <a:noFill/>
                <a:miter lim="800000"/>
                <a:headEnd/>
                <a:tailEnd/>
              </a:ln>
            </p:spPr>
            <p:txBody>
              <a:bodyPr wrap="none">
                <a:spAutoFit/>
              </a:bodyPr>
              <a:lstStyle/>
              <a:p>
                <a:r>
                  <a:rPr lang="en-US" sz="1800"/>
                  <a:t>t</a:t>
                </a:r>
                <a:r>
                  <a:rPr lang="en-US" sz="1800" baseline="-25000"/>
                  <a:t>1</a:t>
                </a:r>
                <a:endParaRPr lang="en-US" sz="1800"/>
              </a:p>
            </p:txBody>
          </p:sp>
          <p:sp>
            <p:nvSpPr>
              <p:cNvPr id="1049" name="Text Box 60"/>
              <p:cNvSpPr txBox="1">
                <a:spLocks noChangeArrowheads="1"/>
              </p:cNvSpPr>
              <p:nvPr/>
            </p:nvSpPr>
            <p:spPr bwMode="auto">
              <a:xfrm>
                <a:off x="2148" y="3024"/>
                <a:ext cx="204" cy="231"/>
              </a:xfrm>
              <a:prstGeom prst="rect">
                <a:avLst/>
              </a:prstGeom>
              <a:noFill/>
              <a:ln w="9525">
                <a:noFill/>
                <a:miter lim="800000"/>
                <a:headEnd/>
                <a:tailEnd/>
              </a:ln>
            </p:spPr>
            <p:txBody>
              <a:bodyPr wrap="none">
                <a:spAutoFit/>
              </a:bodyPr>
              <a:lstStyle/>
              <a:p>
                <a:r>
                  <a:rPr lang="en-US" sz="1800"/>
                  <a:t>t</a:t>
                </a:r>
                <a:r>
                  <a:rPr lang="en-US" sz="1800" baseline="-25000"/>
                  <a:t>2</a:t>
                </a:r>
                <a:endParaRPr lang="en-US" sz="1800"/>
              </a:p>
            </p:txBody>
          </p:sp>
          <p:sp>
            <p:nvSpPr>
              <p:cNvPr id="1050" name="Text Box 61"/>
              <p:cNvSpPr txBox="1">
                <a:spLocks noChangeArrowheads="1"/>
              </p:cNvSpPr>
              <p:nvPr/>
            </p:nvSpPr>
            <p:spPr bwMode="auto">
              <a:xfrm>
                <a:off x="1670" y="2496"/>
                <a:ext cx="484" cy="231"/>
              </a:xfrm>
              <a:prstGeom prst="rect">
                <a:avLst/>
              </a:prstGeom>
              <a:noFill/>
              <a:ln w="9525">
                <a:noFill/>
                <a:miter lim="800000"/>
                <a:headEnd/>
                <a:tailEnd/>
              </a:ln>
            </p:spPr>
            <p:txBody>
              <a:bodyPr wrap="none">
                <a:spAutoFit/>
              </a:bodyPr>
              <a:lstStyle/>
              <a:p>
                <a:r>
                  <a:rPr lang="en-US" sz="1800"/>
                  <a:t>PV(t</a:t>
                </a:r>
                <a:r>
                  <a:rPr lang="en-US" sz="1800" baseline="-25000"/>
                  <a:t>1</a:t>
                </a:r>
                <a:r>
                  <a:rPr lang="en-US" sz="1800"/>
                  <a:t>)</a:t>
                </a:r>
              </a:p>
            </p:txBody>
          </p:sp>
          <p:sp>
            <p:nvSpPr>
              <p:cNvPr id="1051" name="Text Box 62"/>
              <p:cNvSpPr txBox="1">
                <a:spLocks noChangeArrowheads="1"/>
              </p:cNvSpPr>
              <p:nvPr/>
            </p:nvSpPr>
            <p:spPr bwMode="auto">
              <a:xfrm>
                <a:off x="2064" y="2601"/>
                <a:ext cx="484" cy="231"/>
              </a:xfrm>
              <a:prstGeom prst="rect">
                <a:avLst/>
              </a:prstGeom>
              <a:noFill/>
              <a:ln w="9525">
                <a:noFill/>
                <a:miter lim="800000"/>
                <a:headEnd/>
                <a:tailEnd/>
              </a:ln>
            </p:spPr>
            <p:txBody>
              <a:bodyPr wrap="none">
                <a:spAutoFit/>
              </a:bodyPr>
              <a:lstStyle/>
              <a:p>
                <a:r>
                  <a:rPr lang="en-US" sz="1800"/>
                  <a:t>PV(t</a:t>
                </a:r>
                <a:r>
                  <a:rPr lang="en-US" sz="1800" baseline="-25000"/>
                  <a:t>2</a:t>
                </a:r>
                <a:r>
                  <a:rPr lang="en-US" sz="1800"/>
                  <a:t>)</a:t>
                </a:r>
              </a:p>
            </p:txBody>
          </p:sp>
          <p:sp>
            <p:nvSpPr>
              <p:cNvPr id="1052" name="Text Box 63"/>
              <p:cNvSpPr txBox="1">
                <a:spLocks noChangeArrowheads="1"/>
              </p:cNvSpPr>
              <p:nvPr/>
            </p:nvSpPr>
            <p:spPr bwMode="auto">
              <a:xfrm>
                <a:off x="2448" y="2496"/>
                <a:ext cx="484" cy="231"/>
              </a:xfrm>
              <a:prstGeom prst="rect">
                <a:avLst/>
              </a:prstGeom>
              <a:noFill/>
              <a:ln w="9525">
                <a:noFill/>
                <a:miter lim="800000"/>
                <a:headEnd/>
                <a:tailEnd/>
              </a:ln>
            </p:spPr>
            <p:txBody>
              <a:bodyPr wrap="none">
                <a:spAutoFit/>
              </a:bodyPr>
              <a:lstStyle/>
              <a:p>
                <a:r>
                  <a:rPr lang="en-US" sz="1800"/>
                  <a:t>PV(t</a:t>
                </a:r>
                <a:r>
                  <a:rPr lang="en-US" sz="1800" baseline="-25000"/>
                  <a:t>2</a:t>
                </a:r>
                <a:r>
                  <a:rPr lang="en-US" sz="1800"/>
                  <a:t>)</a:t>
                </a:r>
              </a:p>
            </p:txBody>
          </p:sp>
          <p:sp>
            <p:nvSpPr>
              <p:cNvPr id="1053" name="Text Box 64"/>
              <p:cNvSpPr txBox="1">
                <a:spLocks noChangeArrowheads="1"/>
              </p:cNvSpPr>
              <p:nvPr/>
            </p:nvSpPr>
            <p:spPr bwMode="auto">
              <a:xfrm>
                <a:off x="4272" y="2516"/>
                <a:ext cx="484" cy="231"/>
              </a:xfrm>
              <a:prstGeom prst="rect">
                <a:avLst/>
              </a:prstGeom>
              <a:noFill/>
              <a:ln w="9525">
                <a:noFill/>
                <a:miter lim="800000"/>
                <a:headEnd/>
                <a:tailEnd/>
              </a:ln>
            </p:spPr>
            <p:txBody>
              <a:bodyPr wrap="none">
                <a:spAutoFit/>
              </a:bodyPr>
              <a:lstStyle/>
              <a:p>
                <a:r>
                  <a:rPr lang="en-US" sz="1800"/>
                  <a:t>PV(t</a:t>
                </a:r>
                <a:r>
                  <a:rPr lang="en-US" sz="1800" baseline="-25000"/>
                  <a:t>2</a:t>
                </a:r>
                <a:r>
                  <a:rPr lang="en-US" sz="1800"/>
                  <a:t>)</a:t>
                </a:r>
              </a:p>
            </p:txBody>
          </p:sp>
          <p:sp>
            <p:nvSpPr>
              <p:cNvPr id="1054" name="Text Box 65"/>
              <p:cNvSpPr txBox="1">
                <a:spLocks noChangeArrowheads="1"/>
              </p:cNvSpPr>
              <p:nvPr/>
            </p:nvSpPr>
            <p:spPr bwMode="auto">
              <a:xfrm>
                <a:off x="528" y="2555"/>
                <a:ext cx="1018" cy="750"/>
              </a:xfrm>
              <a:prstGeom prst="rect">
                <a:avLst/>
              </a:prstGeom>
              <a:noFill/>
              <a:ln w="9525">
                <a:noFill/>
                <a:miter lim="800000"/>
                <a:headEnd/>
                <a:tailEnd/>
              </a:ln>
            </p:spPr>
            <p:txBody>
              <a:bodyPr>
                <a:spAutoFit/>
              </a:bodyPr>
              <a:lstStyle/>
              <a:p>
                <a:r>
                  <a:rPr lang="en-US" sz="1800" dirty="0"/>
                  <a:t>Replace by present values computed using the yield.</a:t>
                </a:r>
              </a:p>
            </p:txBody>
          </p:sp>
          <p:sp>
            <p:nvSpPr>
              <p:cNvPr id="1055" name="Line 66"/>
              <p:cNvSpPr>
                <a:spLocks noChangeShapeType="1"/>
              </p:cNvSpPr>
              <p:nvPr/>
            </p:nvSpPr>
            <p:spPr bwMode="auto">
              <a:xfrm flipV="1">
                <a:off x="3504" y="3083"/>
                <a:ext cx="0" cy="432"/>
              </a:xfrm>
              <a:prstGeom prst="line">
                <a:avLst/>
              </a:prstGeom>
              <a:noFill/>
              <a:ln w="57150">
                <a:solidFill>
                  <a:schemeClr val="accent2"/>
                </a:solidFill>
                <a:round/>
                <a:headEnd/>
                <a:tailEnd type="triangle" w="med" len="med"/>
              </a:ln>
            </p:spPr>
            <p:txBody>
              <a:bodyPr/>
              <a:lstStyle/>
              <a:p>
                <a:endParaRPr lang="en-AU"/>
              </a:p>
            </p:txBody>
          </p:sp>
          <p:sp>
            <p:nvSpPr>
              <p:cNvPr id="1056" name="Text Box 67"/>
              <p:cNvSpPr txBox="1">
                <a:spLocks noChangeArrowheads="1"/>
              </p:cNvSpPr>
              <p:nvPr/>
            </p:nvSpPr>
            <p:spPr bwMode="auto">
              <a:xfrm>
                <a:off x="2726" y="3445"/>
                <a:ext cx="2127" cy="518"/>
              </a:xfrm>
              <a:prstGeom prst="rect">
                <a:avLst/>
              </a:prstGeom>
              <a:noFill/>
              <a:ln w="9525">
                <a:noFill/>
                <a:miter lim="800000"/>
                <a:headEnd/>
                <a:tailEnd/>
              </a:ln>
            </p:spPr>
            <p:txBody>
              <a:bodyPr wrap="none">
                <a:spAutoFit/>
              </a:bodyPr>
              <a:lstStyle/>
              <a:p>
                <a:r>
                  <a:rPr lang="en-US"/>
                  <a:t>The average time is called</a:t>
                </a:r>
              </a:p>
              <a:p>
                <a:r>
                  <a:rPr lang="en-US">
                    <a:solidFill>
                      <a:srgbClr val="FF0000"/>
                    </a:solidFill>
                  </a:rPr>
                  <a:t>Macaulay Duration</a:t>
                </a:r>
              </a:p>
            </p:txBody>
          </p:sp>
        </p:grpSp>
        <p:sp>
          <p:nvSpPr>
            <p:cNvPr id="1036" name="Line 71"/>
            <p:cNvSpPr>
              <a:spLocks noChangeShapeType="1"/>
            </p:cNvSpPr>
            <p:nvPr/>
          </p:nvSpPr>
          <p:spPr bwMode="auto">
            <a:xfrm flipH="1">
              <a:off x="288" y="2016"/>
              <a:ext cx="1008" cy="0"/>
            </a:xfrm>
            <a:prstGeom prst="line">
              <a:avLst/>
            </a:prstGeom>
            <a:noFill/>
            <a:ln w="9525">
              <a:solidFill>
                <a:schemeClr val="tx1"/>
              </a:solidFill>
              <a:round/>
              <a:headEnd/>
              <a:tailEnd/>
            </a:ln>
          </p:spPr>
          <p:txBody>
            <a:bodyPr/>
            <a:lstStyle/>
            <a:p>
              <a:endParaRPr lang="en-AU"/>
            </a:p>
          </p:txBody>
        </p:sp>
        <p:sp>
          <p:nvSpPr>
            <p:cNvPr id="1037" name="Line 72"/>
            <p:cNvSpPr>
              <a:spLocks noChangeShapeType="1"/>
            </p:cNvSpPr>
            <p:nvPr/>
          </p:nvSpPr>
          <p:spPr bwMode="auto">
            <a:xfrm>
              <a:off x="288" y="2016"/>
              <a:ext cx="0" cy="720"/>
            </a:xfrm>
            <a:prstGeom prst="line">
              <a:avLst/>
            </a:prstGeom>
            <a:noFill/>
            <a:ln w="9525">
              <a:solidFill>
                <a:schemeClr val="tx1"/>
              </a:solidFill>
              <a:round/>
              <a:headEnd/>
              <a:tailEnd/>
            </a:ln>
          </p:spPr>
          <p:txBody>
            <a:bodyPr/>
            <a:lstStyle/>
            <a:p>
              <a:endParaRPr lang="en-AU"/>
            </a:p>
          </p:txBody>
        </p:sp>
        <p:sp>
          <p:nvSpPr>
            <p:cNvPr id="1038" name="Line 73"/>
            <p:cNvSpPr>
              <a:spLocks noChangeShapeType="1"/>
            </p:cNvSpPr>
            <p:nvPr/>
          </p:nvSpPr>
          <p:spPr bwMode="auto">
            <a:xfrm>
              <a:off x="288" y="2736"/>
              <a:ext cx="192" cy="0"/>
            </a:xfrm>
            <a:prstGeom prst="line">
              <a:avLst/>
            </a:prstGeom>
            <a:noFill/>
            <a:ln w="9525">
              <a:solidFill>
                <a:schemeClr val="tx1"/>
              </a:solidFill>
              <a:round/>
              <a:headEnd/>
              <a:tailEnd type="triangle" w="med" len="med"/>
            </a:ln>
          </p:spPr>
          <p:txBody>
            <a:bodyPr/>
            <a:lstStyle/>
            <a:p>
              <a:endParaRPr lang="en-AU"/>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5587">
                                            <p:txEl>
                                              <p:pRg st="0" end="0"/>
                                            </p:txEl>
                                          </p:spTgt>
                                        </p:tgtEl>
                                        <p:attrNameLst>
                                          <p:attrName>style.visibility</p:attrName>
                                        </p:attrNameLst>
                                      </p:cBhvr>
                                      <p:to>
                                        <p:strVal val="visible"/>
                                      </p:to>
                                    </p:set>
                                    <p:animEffect transition="in" filter="wipe(left)">
                                      <p:cBhvr>
                                        <p:cTn id="7" dur="500"/>
                                        <p:tgtEl>
                                          <p:spTgt spid="1955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Footer Placeholder 3"/>
          <p:cNvSpPr>
            <a:spLocks noGrp="1"/>
          </p:cNvSpPr>
          <p:nvPr>
            <p:ph type="ftr" sz="quarter" idx="11"/>
          </p:nvPr>
        </p:nvSpPr>
        <p:spPr>
          <a:noFill/>
        </p:spPr>
        <p:txBody>
          <a:bodyPr/>
          <a:lstStyle/>
          <a:p>
            <a:endParaRPr lang="en-US" dirty="0" smtClean="0"/>
          </a:p>
        </p:txBody>
      </p:sp>
      <p:sp>
        <p:nvSpPr>
          <p:cNvPr id="2055" name="Slide Number Placeholder 4"/>
          <p:cNvSpPr>
            <a:spLocks noGrp="1"/>
          </p:cNvSpPr>
          <p:nvPr>
            <p:ph type="sldNum" sz="quarter" idx="12"/>
          </p:nvPr>
        </p:nvSpPr>
        <p:spPr>
          <a:noFill/>
        </p:spPr>
        <p:txBody>
          <a:bodyPr/>
          <a:lstStyle/>
          <a:p>
            <a:fld id="{8583281A-915D-40B8-9D8E-98B4BDC4998C}" type="slidenum">
              <a:rPr lang="en-US" smtClean="0"/>
              <a:pPr/>
              <a:t>6</a:t>
            </a:fld>
            <a:endParaRPr lang="en-US" smtClean="0"/>
          </a:p>
        </p:txBody>
      </p:sp>
      <p:sp>
        <p:nvSpPr>
          <p:cNvPr id="2056" name="Rectangle 2"/>
          <p:cNvSpPr>
            <a:spLocks noGrp="1" noChangeArrowheads="1"/>
          </p:cNvSpPr>
          <p:nvPr>
            <p:ph type="title"/>
          </p:nvPr>
        </p:nvSpPr>
        <p:spPr/>
        <p:txBody>
          <a:bodyPr/>
          <a:lstStyle/>
          <a:p>
            <a:pPr eaLnBrk="1" hangingPunct="1"/>
            <a:r>
              <a:rPr lang="en-US" smtClean="0"/>
              <a:t>Macaulay Duration</a:t>
            </a:r>
          </a:p>
        </p:txBody>
      </p:sp>
      <p:sp>
        <p:nvSpPr>
          <p:cNvPr id="226327" name="AutoShape 23"/>
          <p:cNvSpPr>
            <a:spLocks noChangeArrowheads="1"/>
          </p:cNvSpPr>
          <p:nvPr/>
        </p:nvSpPr>
        <p:spPr bwMode="auto">
          <a:xfrm>
            <a:off x="8458200" y="228600"/>
            <a:ext cx="381000" cy="3810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a:p>
        </p:txBody>
      </p:sp>
      <p:grpSp>
        <p:nvGrpSpPr>
          <p:cNvPr id="2" name="Group 24"/>
          <p:cNvGrpSpPr>
            <a:grpSpLocks/>
          </p:cNvGrpSpPr>
          <p:nvPr/>
        </p:nvGrpSpPr>
        <p:grpSpPr bwMode="auto">
          <a:xfrm>
            <a:off x="838200" y="1752600"/>
            <a:ext cx="7696200" cy="3886200"/>
            <a:chOff x="432" y="1872"/>
            <a:chExt cx="4848" cy="2160"/>
          </a:xfrm>
        </p:grpSpPr>
        <p:grpSp>
          <p:nvGrpSpPr>
            <p:cNvPr id="2059" name="Group 25"/>
            <p:cNvGrpSpPr>
              <a:grpSpLocks/>
            </p:cNvGrpSpPr>
            <p:nvPr/>
          </p:nvGrpSpPr>
          <p:grpSpPr bwMode="auto">
            <a:xfrm>
              <a:off x="432" y="1872"/>
              <a:ext cx="4848" cy="2160"/>
              <a:chOff x="432" y="1872"/>
              <a:chExt cx="4848" cy="2160"/>
            </a:xfrm>
          </p:grpSpPr>
          <p:sp>
            <p:nvSpPr>
              <p:cNvPr id="2061" name="Text Box 26"/>
              <p:cNvSpPr txBox="1">
                <a:spLocks noChangeArrowheads="1"/>
              </p:cNvSpPr>
              <p:nvPr/>
            </p:nvSpPr>
            <p:spPr bwMode="auto">
              <a:xfrm>
                <a:off x="480" y="1872"/>
                <a:ext cx="2140" cy="254"/>
              </a:xfrm>
              <a:prstGeom prst="rect">
                <a:avLst/>
              </a:prstGeom>
              <a:noFill/>
              <a:ln w="9525">
                <a:noFill/>
                <a:miter lim="800000"/>
                <a:headEnd/>
                <a:tailEnd/>
              </a:ln>
            </p:spPr>
            <p:txBody>
              <a:bodyPr wrap="none">
                <a:spAutoFit/>
              </a:bodyPr>
              <a:lstStyle/>
              <a:p>
                <a:r>
                  <a:rPr lang="en-US">
                    <a:solidFill>
                      <a:srgbClr val="FF0000"/>
                    </a:solidFill>
                  </a:rPr>
                  <a:t>Defn</a:t>
                </a:r>
                <a:r>
                  <a:rPr lang="en-US"/>
                  <a:t>: Macaulay Duration:</a:t>
                </a:r>
              </a:p>
            </p:txBody>
          </p:sp>
          <p:graphicFrame>
            <p:nvGraphicFramePr>
              <p:cNvPr id="2050" name="Object 27"/>
              <p:cNvGraphicFramePr>
                <a:graphicFrameLocks noChangeAspect="1"/>
              </p:cNvGraphicFramePr>
              <p:nvPr/>
            </p:nvGraphicFramePr>
            <p:xfrm>
              <a:off x="1152" y="2160"/>
              <a:ext cx="3120" cy="558"/>
            </p:xfrm>
            <a:graphic>
              <a:graphicData uri="http://schemas.openxmlformats.org/presentationml/2006/ole">
                <p:oleObj spid="_x0000_s2050" name="Equation" r:id="rId4" imgW="2412720" imgH="431640" progId="Equation.3">
                  <p:embed/>
                </p:oleObj>
              </a:graphicData>
            </a:graphic>
          </p:graphicFrame>
          <p:sp>
            <p:nvSpPr>
              <p:cNvPr id="2062" name="Text Box 28"/>
              <p:cNvSpPr txBox="1">
                <a:spLocks noChangeArrowheads="1"/>
              </p:cNvSpPr>
              <p:nvPr/>
            </p:nvSpPr>
            <p:spPr bwMode="auto">
              <a:xfrm>
                <a:off x="528" y="3103"/>
                <a:ext cx="4464" cy="390"/>
              </a:xfrm>
              <a:prstGeom prst="rect">
                <a:avLst/>
              </a:prstGeom>
              <a:noFill/>
              <a:ln w="9525">
                <a:noFill/>
                <a:miter lim="800000"/>
                <a:headEnd/>
                <a:tailEnd/>
              </a:ln>
            </p:spPr>
            <p:txBody>
              <a:bodyPr>
                <a:spAutoFit/>
              </a:bodyPr>
              <a:lstStyle/>
              <a:p>
                <a:r>
                  <a:rPr lang="en-US" sz="2000" i="1"/>
                  <a:t>PV(t</a:t>
                </a:r>
                <a:r>
                  <a:rPr lang="en-US" sz="2000" i="1" baseline="-25000"/>
                  <a:t>i</a:t>
                </a:r>
                <a:r>
                  <a:rPr lang="en-US" sz="2000" i="1"/>
                  <a:t>)</a:t>
                </a:r>
                <a:r>
                  <a:rPr lang="en-US" sz="2000"/>
                  <a:t> is the present value of the cash flow at time t</a:t>
                </a:r>
                <a:r>
                  <a:rPr lang="en-US" sz="2000" baseline="-25000"/>
                  <a:t>k</a:t>
                </a:r>
                <a:r>
                  <a:rPr lang="en-US" sz="2000"/>
                  <a:t> computed </a:t>
                </a:r>
              </a:p>
              <a:p>
                <a:r>
                  <a:rPr lang="en-US" sz="2000"/>
                  <a:t>          using the yield as the interest rate!.</a:t>
                </a:r>
              </a:p>
            </p:txBody>
          </p:sp>
          <p:sp>
            <p:nvSpPr>
              <p:cNvPr id="2063" name="Text Box 29"/>
              <p:cNvSpPr txBox="1">
                <a:spLocks noChangeArrowheads="1"/>
              </p:cNvSpPr>
              <p:nvPr/>
            </p:nvSpPr>
            <p:spPr bwMode="auto">
              <a:xfrm>
                <a:off x="1878" y="3600"/>
                <a:ext cx="3402" cy="254"/>
              </a:xfrm>
              <a:prstGeom prst="rect">
                <a:avLst/>
              </a:prstGeom>
              <a:noFill/>
              <a:ln w="9525">
                <a:noFill/>
                <a:miter lim="800000"/>
                <a:headEnd/>
                <a:tailEnd/>
              </a:ln>
            </p:spPr>
            <p:txBody>
              <a:bodyPr wrap="none">
                <a:spAutoFit/>
              </a:bodyPr>
              <a:lstStyle/>
              <a:p>
                <a:r>
                  <a:rPr lang="en-US"/>
                  <a:t>is the present value of the entire cash flow.</a:t>
                </a:r>
              </a:p>
            </p:txBody>
          </p:sp>
          <p:sp>
            <p:nvSpPr>
              <p:cNvPr id="2064" name="Rectangle 30"/>
              <p:cNvSpPr>
                <a:spLocks noChangeArrowheads="1"/>
              </p:cNvSpPr>
              <p:nvPr/>
            </p:nvSpPr>
            <p:spPr bwMode="auto">
              <a:xfrm>
                <a:off x="432" y="1872"/>
                <a:ext cx="4848" cy="2160"/>
              </a:xfrm>
              <a:prstGeom prst="rect">
                <a:avLst/>
              </a:prstGeom>
              <a:noFill/>
              <a:ln w="9525">
                <a:solidFill>
                  <a:schemeClr val="accent2"/>
                </a:solidFill>
                <a:miter lim="800000"/>
                <a:headEnd/>
                <a:tailEnd/>
              </a:ln>
            </p:spPr>
            <p:txBody>
              <a:bodyPr wrap="none" anchor="ctr"/>
              <a:lstStyle/>
              <a:p>
                <a:endParaRPr lang="en-US"/>
              </a:p>
            </p:txBody>
          </p:sp>
          <p:graphicFrame>
            <p:nvGraphicFramePr>
              <p:cNvPr id="2051" name="Object 31"/>
              <p:cNvGraphicFramePr>
                <a:graphicFrameLocks noChangeAspect="1"/>
              </p:cNvGraphicFramePr>
              <p:nvPr/>
            </p:nvGraphicFramePr>
            <p:xfrm>
              <a:off x="1359" y="2711"/>
              <a:ext cx="1905" cy="312"/>
            </p:xfrm>
            <a:graphic>
              <a:graphicData uri="http://schemas.openxmlformats.org/presentationml/2006/ole">
                <p:oleObj spid="_x0000_s2051" name="Equation" r:id="rId5" imgW="1473120" imgH="241200" progId="Equation.3">
                  <p:embed/>
                </p:oleObj>
              </a:graphicData>
            </a:graphic>
          </p:graphicFrame>
          <p:sp>
            <p:nvSpPr>
              <p:cNvPr id="2065" name="Text Box 32"/>
              <p:cNvSpPr txBox="1">
                <a:spLocks noChangeArrowheads="1"/>
              </p:cNvSpPr>
              <p:nvPr/>
            </p:nvSpPr>
            <p:spPr bwMode="auto">
              <a:xfrm>
                <a:off x="3302" y="2735"/>
                <a:ext cx="468" cy="204"/>
              </a:xfrm>
              <a:prstGeom prst="rect">
                <a:avLst/>
              </a:prstGeom>
              <a:noFill/>
              <a:ln w="9525">
                <a:noFill/>
                <a:miter lim="800000"/>
                <a:headEnd/>
                <a:tailEnd/>
              </a:ln>
            </p:spPr>
            <p:txBody>
              <a:bodyPr wrap="none">
                <a:spAutoFit/>
              </a:bodyPr>
              <a:lstStyle/>
              <a:p>
                <a:r>
                  <a:rPr lang="en-US" sz="1800"/>
                  <a:t>where</a:t>
                </a:r>
              </a:p>
            </p:txBody>
          </p:sp>
          <p:graphicFrame>
            <p:nvGraphicFramePr>
              <p:cNvPr id="2052" name="Object 33"/>
              <p:cNvGraphicFramePr>
                <a:graphicFrameLocks noChangeAspect="1"/>
              </p:cNvGraphicFramePr>
              <p:nvPr/>
            </p:nvGraphicFramePr>
            <p:xfrm>
              <a:off x="3840" y="2592"/>
              <a:ext cx="960" cy="518"/>
            </p:xfrm>
            <a:graphic>
              <a:graphicData uri="http://schemas.openxmlformats.org/presentationml/2006/ole">
                <p:oleObj spid="_x0000_s2052" name="Equation" r:id="rId6" imgW="799920" imgH="431640" progId="Equation.3">
                  <p:embed/>
                </p:oleObj>
              </a:graphicData>
            </a:graphic>
          </p:graphicFrame>
          <p:graphicFrame>
            <p:nvGraphicFramePr>
              <p:cNvPr id="2053" name="Object 34"/>
              <p:cNvGraphicFramePr>
                <a:graphicFrameLocks noChangeAspect="1"/>
              </p:cNvGraphicFramePr>
              <p:nvPr/>
            </p:nvGraphicFramePr>
            <p:xfrm>
              <a:off x="528" y="3514"/>
              <a:ext cx="1387" cy="518"/>
            </p:xfrm>
            <a:graphic>
              <a:graphicData uri="http://schemas.openxmlformats.org/presentationml/2006/ole">
                <p:oleObj spid="_x0000_s2053" name="Equation" r:id="rId7" imgW="1155600" imgH="431640" progId="Equation.3">
                  <p:embed/>
                </p:oleObj>
              </a:graphicData>
            </a:graphic>
          </p:graphicFrame>
        </p:grpSp>
        <p:sp>
          <p:nvSpPr>
            <p:cNvPr id="2060" name="Line 35"/>
            <p:cNvSpPr>
              <a:spLocks noChangeShapeType="1"/>
            </p:cNvSpPr>
            <p:nvPr/>
          </p:nvSpPr>
          <p:spPr bwMode="auto">
            <a:xfrm>
              <a:off x="528" y="3120"/>
              <a:ext cx="4656" cy="0"/>
            </a:xfrm>
            <a:prstGeom prst="line">
              <a:avLst/>
            </a:prstGeom>
            <a:noFill/>
            <a:ln w="9525" cap="rnd">
              <a:solidFill>
                <a:schemeClr val="tx1"/>
              </a:solidFill>
              <a:prstDash val="sysDot"/>
              <a:round/>
              <a:headEnd/>
              <a:tailEnd/>
            </a:ln>
          </p:spPr>
          <p:txBody>
            <a:bodyPr/>
            <a:lstStyle/>
            <a:p>
              <a:endParaRPr lang="en-AU"/>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1"/>
          </p:nvPr>
        </p:nvSpPr>
        <p:spPr>
          <a:noFill/>
        </p:spPr>
        <p:txBody>
          <a:bodyPr/>
          <a:lstStyle/>
          <a:p>
            <a:endParaRPr lang="en-US" dirty="0" smtClean="0"/>
          </a:p>
        </p:txBody>
      </p:sp>
      <p:sp>
        <p:nvSpPr>
          <p:cNvPr id="22531" name="Slide Number Placeholder 4"/>
          <p:cNvSpPr>
            <a:spLocks noGrp="1"/>
          </p:cNvSpPr>
          <p:nvPr>
            <p:ph type="sldNum" sz="quarter" idx="12"/>
          </p:nvPr>
        </p:nvSpPr>
        <p:spPr>
          <a:noFill/>
        </p:spPr>
        <p:txBody>
          <a:bodyPr/>
          <a:lstStyle/>
          <a:p>
            <a:fld id="{3B11BF56-9FC0-4102-85B8-8874DA820485}" type="slidenum">
              <a:rPr lang="en-US" smtClean="0"/>
              <a:pPr/>
              <a:t>7</a:t>
            </a:fld>
            <a:endParaRPr lang="en-US" smtClean="0"/>
          </a:p>
        </p:txBody>
      </p:sp>
      <p:sp>
        <p:nvSpPr>
          <p:cNvPr id="22532" name="Rectangle 2"/>
          <p:cNvSpPr>
            <a:spLocks noGrp="1" noChangeArrowheads="1"/>
          </p:cNvSpPr>
          <p:nvPr>
            <p:ph type="title"/>
          </p:nvPr>
        </p:nvSpPr>
        <p:spPr/>
        <p:txBody>
          <a:bodyPr/>
          <a:lstStyle/>
          <a:p>
            <a:pPr eaLnBrk="1" hangingPunct="1"/>
            <a:r>
              <a:rPr lang="en-US" smtClean="0"/>
              <a:t>Macaulay Duration</a:t>
            </a:r>
          </a:p>
        </p:txBody>
      </p:sp>
      <p:sp>
        <p:nvSpPr>
          <p:cNvPr id="22533" name="Text Box 34"/>
          <p:cNvSpPr txBox="1">
            <a:spLocks noChangeArrowheads="1"/>
          </p:cNvSpPr>
          <p:nvPr/>
        </p:nvSpPr>
        <p:spPr bwMode="auto">
          <a:xfrm>
            <a:off x="746125" y="1946275"/>
            <a:ext cx="7712075" cy="822325"/>
          </a:xfrm>
          <a:prstGeom prst="rect">
            <a:avLst/>
          </a:prstGeom>
          <a:noFill/>
          <a:ln w="9525">
            <a:noFill/>
            <a:miter lim="800000"/>
            <a:headEnd/>
            <a:tailEnd/>
          </a:ln>
        </p:spPr>
        <p:txBody>
          <a:bodyPr>
            <a:spAutoFit/>
          </a:bodyPr>
          <a:lstStyle/>
          <a:p>
            <a:r>
              <a:rPr lang="en-US"/>
              <a:t>Macaulay duration is a </a:t>
            </a:r>
            <a:r>
              <a:rPr lang="en-US">
                <a:solidFill>
                  <a:srgbClr val="FF0000"/>
                </a:solidFill>
              </a:rPr>
              <a:t>weighted average of times</a:t>
            </a:r>
            <a:r>
              <a:rPr lang="en-US"/>
              <a:t>.  It is quoted in </a:t>
            </a:r>
            <a:r>
              <a:rPr lang="en-US">
                <a:solidFill>
                  <a:srgbClr val="FF0000"/>
                </a:solidFill>
              </a:rPr>
              <a:t>years</a:t>
            </a:r>
            <a:r>
              <a:rPr lang="en-US"/>
              <a:t>.  </a:t>
            </a:r>
          </a:p>
        </p:txBody>
      </p:sp>
      <p:sp>
        <p:nvSpPr>
          <p:cNvPr id="22534" name="Text Box 36"/>
          <p:cNvSpPr txBox="1">
            <a:spLocks noChangeArrowheads="1"/>
          </p:cNvSpPr>
          <p:nvPr/>
        </p:nvSpPr>
        <p:spPr bwMode="auto">
          <a:xfrm>
            <a:off x="762000" y="3368675"/>
            <a:ext cx="7712075" cy="822325"/>
          </a:xfrm>
          <a:prstGeom prst="rect">
            <a:avLst/>
          </a:prstGeom>
          <a:noFill/>
          <a:ln w="9525">
            <a:noFill/>
            <a:miter lim="800000"/>
            <a:headEnd/>
            <a:tailEnd/>
          </a:ln>
        </p:spPr>
        <p:txBody>
          <a:bodyPr>
            <a:spAutoFit/>
          </a:bodyPr>
          <a:lstStyle/>
          <a:p>
            <a:r>
              <a:rPr lang="en-US"/>
              <a:t>In practice, when people refer to duration, they often mean Macaulay duration.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1"/>
          </p:nvPr>
        </p:nvSpPr>
        <p:spPr>
          <a:noFill/>
        </p:spPr>
        <p:txBody>
          <a:bodyPr/>
          <a:lstStyle/>
          <a:p>
            <a:endParaRPr lang="en-US" dirty="0" smtClean="0"/>
          </a:p>
        </p:txBody>
      </p:sp>
      <p:sp>
        <p:nvSpPr>
          <p:cNvPr id="23555" name="Slide Number Placeholder 4"/>
          <p:cNvSpPr>
            <a:spLocks noGrp="1"/>
          </p:cNvSpPr>
          <p:nvPr>
            <p:ph type="sldNum" sz="quarter" idx="12"/>
          </p:nvPr>
        </p:nvSpPr>
        <p:spPr>
          <a:noFill/>
        </p:spPr>
        <p:txBody>
          <a:bodyPr/>
          <a:lstStyle/>
          <a:p>
            <a:fld id="{73A215BD-0D82-4546-B633-013519FDFEF5}" type="slidenum">
              <a:rPr lang="en-US" smtClean="0"/>
              <a:pPr/>
              <a:t>8</a:t>
            </a:fld>
            <a:endParaRPr lang="en-US" smtClean="0"/>
          </a:p>
        </p:txBody>
      </p:sp>
      <p:sp>
        <p:nvSpPr>
          <p:cNvPr id="23556" name="Rectangle 1026"/>
          <p:cNvSpPr>
            <a:spLocks noGrp="1" noChangeArrowheads="1"/>
          </p:cNvSpPr>
          <p:nvPr>
            <p:ph type="title"/>
          </p:nvPr>
        </p:nvSpPr>
        <p:spPr/>
        <p:txBody>
          <a:bodyPr/>
          <a:lstStyle/>
          <a:p>
            <a:pPr eaLnBrk="1" hangingPunct="1"/>
            <a:r>
              <a:rPr lang="en-US" smtClean="0"/>
              <a:t>Macaulay Duration and Maturity</a:t>
            </a:r>
          </a:p>
        </p:txBody>
      </p:sp>
      <p:sp>
        <p:nvSpPr>
          <p:cNvPr id="196611" name="Text Box 1027"/>
          <p:cNvSpPr txBox="1">
            <a:spLocks noChangeArrowheads="1"/>
          </p:cNvSpPr>
          <p:nvPr/>
        </p:nvSpPr>
        <p:spPr bwMode="auto">
          <a:xfrm>
            <a:off x="1127125" y="1524000"/>
            <a:ext cx="2595563" cy="457200"/>
          </a:xfrm>
          <a:prstGeom prst="rect">
            <a:avLst/>
          </a:prstGeom>
          <a:noFill/>
          <a:ln w="9525">
            <a:noFill/>
            <a:miter lim="800000"/>
            <a:headEnd/>
            <a:tailEnd/>
          </a:ln>
        </p:spPr>
        <p:txBody>
          <a:bodyPr wrap="none">
            <a:spAutoFit/>
          </a:bodyPr>
          <a:lstStyle/>
          <a:p>
            <a:r>
              <a:rPr lang="en-US"/>
              <a:t>Zero-Coupon bond:</a:t>
            </a:r>
          </a:p>
        </p:txBody>
      </p:sp>
      <p:sp>
        <p:nvSpPr>
          <p:cNvPr id="196612" name="Text Box 1028"/>
          <p:cNvSpPr txBox="1">
            <a:spLocks noChangeArrowheads="1"/>
          </p:cNvSpPr>
          <p:nvPr/>
        </p:nvSpPr>
        <p:spPr bwMode="auto">
          <a:xfrm>
            <a:off x="1965325" y="2286000"/>
            <a:ext cx="4583113" cy="457200"/>
          </a:xfrm>
          <a:prstGeom prst="rect">
            <a:avLst/>
          </a:prstGeom>
          <a:noFill/>
          <a:ln w="9525">
            <a:noFill/>
            <a:miter lim="800000"/>
            <a:headEnd/>
            <a:tailEnd/>
          </a:ln>
        </p:spPr>
        <p:txBody>
          <a:bodyPr wrap="none">
            <a:spAutoFit/>
          </a:bodyPr>
          <a:lstStyle/>
          <a:p>
            <a:r>
              <a:rPr lang="en-US"/>
              <a:t>Macaulay Duration = Maturity Date</a:t>
            </a:r>
          </a:p>
        </p:txBody>
      </p:sp>
      <p:sp>
        <p:nvSpPr>
          <p:cNvPr id="196613" name="Text Box 1029"/>
          <p:cNvSpPr txBox="1">
            <a:spLocks noChangeArrowheads="1"/>
          </p:cNvSpPr>
          <p:nvPr/>
        </p:nvSpPr>
        <p:spPr bwMode="auto">
          <a:xfrm>
            <a:off x="1127125" y="3048000"/>
            <a:ext cx="1919288" cy="457200"/>
          </a:xfrm>
          <a:prstGeom prst="rect">
            <a:avLst/>
          </a:prstGeom>
          <a:noFill/>
          <a:ln w="9525">
            <a:noFill/>
            <a:miter lim="800000"/>
            <a:headEnd/>
            <a:tailEnd/>
          </a:ln>
        </p:spPr>
        <p:txBody>
          <a:bodyPr wrap="none">
            <a:spAutoFit/>
          </a:bodyPr>
          <a:lstStyle/>
          <a:p>
            <a:r>
              <a:rPr lang="en-US"/>
              <a:t>Coupon bond:</a:t>
            </a:r>
          </a:p>
        </p:txBody>
      </p:sp>
      <p:sp>
        <p:nvSpPr>
          <p:cNvPr id="196614" name="Text Box 1030"/>
          <p:cNvSpPr txBox="1">
            <a:spLocks noChangeArrowheads="1"/>
          </p:cNvSpPr>
          <p:nvPr/>
        </p:nvSpPr>
        <p:spPr bwMode="auto">
          <a:xfrm>
            <a:off x="1965325" y="3810000"/>
            <a:ext cx="4583113" cy="457200"/>
          </a:xfrm>
          <a:prstGeom prst="rect">
            <a:avLst/>
          </a:prstGeom>
          <a:noFill/>
          <a:ln w="9525">
            <a:noFill/>
            <a:miter lim="800000"/>
            <a:headEnd/>
            <a:tailEnd/>
          </a:ln>
        </p:spPr>
        <p:txBody>
          <a:bodyPr wrap="none">
            <a:spAutoFit/>
          </a:bodyPr>
          <a:lstStyle/>
          <a:p>
            <a:r>
              <a:rPr lang="en-US"/>
              <a:t>Macaulay Duration &lt; Maturity Date</a:t>
            </a:r>
          </a:p>
        </p:txBody>
      </p:sp>
      <p:sp>
        <p:nvSpPr>
          <p:cNvPr id="23561" name="Line 1031"/>
          <p:cNvSpPr>
            <a:spLocks noChangeShapeType="1"/>
          </p:cNvSpPr>
          <p:nvPr/>
        </p:nvSpPr>
        <p:spPr bwMode="auto">
          <a:xfrm>
            <a:off x="533400" y="2854325"/>
            <a:ext cx="7848600" cy="0"/>
          </a:xfrm>
          <a:prstGeom prst="line">
            <a:avLst/>
          </a:prstGeom>
          <a:noFill/>
          <a:ln w="9525">
            <a:solidFill>
              <a:schemeClr val="accent2"/>
            </a:solidFill>
            <a:round/>
            <a:headEnd/>
            <a:tailEnd/>
          </a:ln>
        </p:spPr>
        <p:txBody>
          <a:bodyPr/>
          <a:lstStyle/>
          <a:p>
            <a:endParaRPr lang="en-AU"/>
          </a:p>
        </p:txBody>
      </p:sp>
      <p:sp>
        <p:nvSpPr>
          <p:cNvPr id="23562" name="Line 1032"/>
          <p:cNvSpPr>
            <a:spLocks noChangeShapeType="1"/>
          </p:cNvSpPr>
          <p:nvPr/>
        </p:nvSpPr>
        <p:spPr bwMode="auto">
          <a:xfrm>
            <a:off x="533400" y="4343400"/>
            <a:ext cx="7848600" cy="0"/>
          </a:xfrm>
          <a:prstGeom prst="line">
            <a:avLst/>
          </a:prstGeom>
          <a:noFill/>
          <a:ln w="9525">
            <a:solidFill>
              <a:schemeClr val="accent2"/>
            </a:solidFill>
            <a:round/>
            <a:headEnd/>
            <a:tailEnd/>
          </a:ln>
        </p:spPr>
        <p:txBody>
          <a:bodyPr/>
          <a:lstStyle/>
          <a:p>
            <a:endParaRPr lang="en-AU"/>
          </a:p>
        </p:txBody>
      </p:sp>
      <p:grpSp>
        <p:nvGrpSpPr>
          <p:cNvPr id="2" name="Group 1035"/>
          <p:cNvGrpSpPr>
            <a:grpSpLocks/>
          </p:cNvGrpSpPr>
          <p:nvPr/>
        </p:nvGrpSpPr>
        <p:grpSpPr bwMode="auto">
          <a:xfrm>
            <a:off x="381000" y="4648200"/>
            <a:ext cx="8153400" cy="914400"/>
            <a:chOff x="240" y="2832"/>
            <a:chExt cx="5136" cy="576"/>
          </a:xfrm>
        </p:grpSpPr>
        <p:sp>
          <p:nvSpPr>
            <p:cNvPr id="23564" name="Text Box 1033"/>
            <p:cNvSpPr txBox="1">
              <a:spLocks noChangeArrowheads="1"/>
            </p:cNvSpPr>
            <p:nvPr/>
          </p:nvSpPr>
          <p:spPr bwMode="auto">
            <a:xfrm>
              <a:off x="278" y="2842"/>
              <a:ext cx="5098" cy="523"/>
            </a:xfrm>
            <a:prstGeom prst="rect">
              <a:avLst/>
            </a:prstGeom>
            <a:noFill/>
            <a:ln w="9525">
              <a:noFill/>
              <a:miter lim="800000"/>
              <a:headEnd/>
              <a:tailEnd/>
            </a:ln>
          </p:spPr>
          <p:txBody>
            <a:bodyPr>
              <a:spAutoFit/>
            </a:bodyPr>
            <a:lstStyle/>
            <a:p>
              <a:r>
                <a:rPr lang="en-US">
                  <a:solidFill>
                    <a:schemeClr val="accent2"/>
                  </a:solidFill>
                </a:rPr>
                <a:t>You should think</a:t>
              </a:r>
              <a:r>
                <a:rPr lang="en-US"/>
                <a:t>: A bond with </a:t>
              </a:r>
              <a:r>
                <a:rPr lang="en-US">
                  <a:solidFill>
                    <a:srgbClr val="FF0000"/>
                  </a:solidFill>
                </a:rPr>
                <a:t>Macaulay Duration </a:t>
              </a:r>
              <a:r>
                <a:rPr lang="en-US" i="1">
                  <a:solidFill>
                    <a:srgbClr val="FF0000"/>
                  </a:solidFill>
                </a:rPr>
                <a:t>D</a:t>
              </a:r>
              <a:r>
                <a:rPr lang="en-US"/>
                <a:t> has the same yield sensitivity as a </a:t>
              </a:r>
              <a:r>
                <a:rPr lang="en-US">
                  <a:solidFill>
                    <a:srgbClr val="FF0000"/>
                  </a:solidFill>
                </a:rPr>
                <a:t>zero coupon bond with maturity </a:t>
              </a:r>
              <a:r>
                <a:rPr lang="en-US" i="1">
                  <a:solidFill>
                    <a:srgbClr val="FF0000"/>
                  </a:solidFill>
                </a:rPr>
                <a:t>D</a:t>
              </a:r>
              <a:r>
                <a:rPr lang="en-US"/>
                <a:t>.</a:t>
              </a:r>
            </a:p>
          </p:txBody>
        </p:sp>
        <p:sp>
          <p:nvSpPr>
            <p:cNvPr id="23565" name="Rectangle 1034"/>
            <p:cNvSpPr>
              <a:spLocks noChangeArrowheads="1"/>
            </p:cNvSpPr>
            <p:nvPr/>
          </p:nvSpPr>
          <p:spPr bwMode="auto">
            <a:xfrm>
              <a:off x="240" y="2832"/>
              <a:ext cx="5136" cy="576"/>
            </a:xfrm>
            <a:prstGeom prst="rect">
              <a:avLst/>
            </a:prstGeom>
            <a:noFill/>
            <a:ln w="9525">
              <a:solidFill>
                <a:schemeClr val="accent2"/>
              </a:solidFill>
              <a:miter lim="800000"/>
              <a:headEnd/>
              <a:tailEnd/>
            </a:ln>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6611">
                                            <p:txEl>
                                              <p:pRg st="0" end="0"/>
                                            </p:txEl>
                                          </p:spTgt>
                                        </p:tgtEl>
                                        <p:attrNameLst>
                                          <p:attrName>style.visibility</p:attrName>
                                        </p:attrNameLst>
                                      </p:cBhvr>
                                      <p:to>
                                        <p:strVal val="visible"/>
                                      </p:to>
                                    </p:set>
                                    <p:animEffect transition="in" filter="wipe(left)">
                                      <p:cBhvr>
                                        <p:cTn id="7" dur="500"/>
                                        <p:tgtEl>
                                          <p:spTgt spid="1966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6612">
                                            <p:txEl>
                                              <p:pRg st="0" end="0"/>
                                            </p:txEl>
                                          </p:spTgt>
                                        </p:tgtEl>
                                        <p:attrNameLst>
                                          <p:attrName>style.visibility</p:attrName>
                                        </p:attrNameLst>
                                      </p:cBhvr>
                                      <p:to>
                                        <p:strVal val="visible"/>
                                      </p:to>
                                    </p:set>
                                    <p:animEffect transition="in" filter="wipe(left)">
                                      <p:cBhvr>
                                        <p:cTn id="12" dur="500"/>
                                        <p:tgtEl>
                                          <p:spTgt spid="1966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6613">
                                            <p:txEl>
                                              <p:pRg st="0" end="0"/>
                                            </p:txEl>
                                          </p:spTgt>
                                        </p:tgtEl>
                                        <p:attrNameLst>
                                          <p:attrName>style.visibility</p:attrName>
                                        </p:attrNameLst>
                                      </p:cBhvr>
                                      <p:to>
                                        <p:strVal val="visible"/>
                                      </p:to>
                                    </p:set>
                                    <p:animEffect transition="in" filter="wipe(left)">
                                      <p:cBhvr>
                                        <p:cTn id="17" dur="500"/>
                                        <p:tgtEl>
                                          <p:spTgt spid="1966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6614">
                                            <p:txEl>
                                              <p:pRg st="0" end="0"/>
                                            </p:txEl>
                                          </p:spTgt>
                                        </p:tgtEl>
                                        <p:attrNameLst>
                                          <p:attrName>style.visibility</p:attrName>
                                        </p:attrNameLst>
                                      </p:cBhvr>
                                      <p:to>
                                        <p:strVal val="visible"/>
                                      </p:to>
                                    </p:set>
                                    <p:animEffect transition="in" filter="wipe(left)">
                                      <p:cBhvr>
                                        <p:cTn id="22" dur="500"/>
                                        <p:tgtEl>
                                          <p:spTgt spid="19661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1" grpId="0" build="p" autoUpdateAnimBg="0"/>
      <p:bldP spid="196612" grpId="0" build="p" autoUpdateAnimBg="0"/>
      <p:bldP spid="196613" grpId="0" build="p" autoUpdateAnimBg="0"/>
      <p:bldP spid="196614"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Footer Placeholder 3"/>
          <p:cNvSpPr>
            <a:spLocks noGrp="1"/>
          </p:cNvSpPr>
          <p:nvPr>
            <p:ph type="ftr" sz="quarter" idx="11"/>
          </p:nvPr>
        </p:nvSpPr>
        <p:spPr>
          <a:noFill/>
        </p:spPr>
        <p:txBody>
          <a:bodyPr/>
          <a:lstStyle/>
          <a:p>
            <a:endParaRPr lang="en-US" dirty="0" smtClean="0"/>
          </a:p>
        </p:txBody>
      </p:sp>
      <p:sp>
        <p:nvSpPr>
          <p:cNvPr id="3077" name="Slide Number Placeholder 4"/>
          <p:cNvSpPr>
            <a:spLocks noGrp="1"/>
          </p:cNvSpPr>
          <p:nvPr>
            <p:ph type="sldNum" sz="quarter" idx="12"/>
          </p:nvPr>
        </p:nvSpPr>
        <p:spPr>
          <a:noFill/>
        </p:spPr>
        <p:txBody>
          <a:bodyPr/>
          <a:lstStyle/>
          <a:p>
            <a:fld id="{EA67E0DB-1668-4023-A8A2-5926FF7DD55B}" type="slidenum">
              <a:rPr lang="en-US" smtClean="0"/>
              <a:pPr/>
              <a:t>9</a:t>
            </a:fld>
            <a:endParaRPr lang="en-US" smtClean="0"/>
          </a:p>
        </p:txBody>
      </p:sp>
      <p:sp>
        <p:nvSpPr>
          <p:cNvPr id="3078" name="Rectangle 1026"/>
          <p:cNvSpPr>
            <a:spLocks noGrp="1" noChangeArrowheads="1"/>
          </p:cNvSpPr>
          <p:nvPr>
            <p:ph type="title"/>
          </p:nvPr>
        </p:nvSpPr>
        <p:spPr/>
        <p:txBody>
          <a:bodyPr/>
          <a:lstStyle/>
          <a:p>
            <a:pPr eaLnBrk="1" hangingPunct="1"/>
            <a:r>
              <a:rPr lang="en-US" smtClean="0"/>
              <a:t>Macaulay Duration Formula</a:t>
            </a:r>
          </a:p>
        </p:txBody>
      </p:sp>
      <p:sp>
        <p:nvSpPr>
          <p:cNvPr id="197635" name="Text Box 1027"/>
          <p:cNvSpPr txBox="1">
            <a:spLocks noChangeArrowheads="1"/>
          </p:cNvSpPr>
          <p:nvPr/>
        </p:nvSpPr>
        <p:spPr bwMode="auto">
          <a:xfrm>
            <a:off x="2032000" y="2817813"/>
            <a:ext cx="5054600" cy="1917700"/>
          </a:xfrm>
          <a:prstGeom prst="rect">
            <a:avLst/>
          </a:prstGeom>
          <a:noFill/>
          <a:ln w="9525">
            <a:noFill/>
            <a:miter lim="800000"/>
            <a:headEnd/>
            <a:tailEnd/>
          </a:ln>
        </p:spPr>
        <p:txBody>
          <a:bodyPr wrap="none">
            <a:spAutoFit/>
          </a:bodyPr>
          <a:lstStyle/>
          <a:p>
            <a:r>
              <a:rPr lang="en-US"/>
              <a:t>The </a:t>
            </a:r>
            <a:r>
              <a:rPr lang="en-US">
                <a:solidFill>
                  <a:schemeClr val="accent2"/>
                </a:solidFill>
              </a:rPr>
              <a:t>Macaulay duration</a:t>
            </a:r>
            <a:r>
              <a:rPr lang="en-US"/>
              <a:t> for a </a:t>
            </a:r>
            <a:r>
              <a:rPr lang="en-US">
                <a:solidFill>
                  <a:schemeClr val="accent2"/>
                </a:solidFill>
              </a:rPr>
              <a:t>bond</a:t>
            </a:r>
            <a:r>
              <a:rPr lang="en-US"/>
              <a:t> with:</a:t>
            </a:r>
          </a:p>
          <a:p>
            <a:r>
              <a:rPr lang="en-US"/>
              <a:t>coupon rate/year    = C</a:t>
            </a:r>
          </a:p>
          <a:p>
            <a:r>
              <a:rPr lang="en-US"/>
              <a:t>yield                      = </a:t>
            </a:r>
            <a:r>
              <a:rPr lang="en-US">
                <a:latin typeface="Symbol" pitchFamily="18" charset="2"/>
              </a:rPr>
              <a:t>l</a:t>
            </a:r>
            <a:endParaRPr lang="en-US"/>
          </a:p>
          <a:p>
            <a:r>
              <a:rPr lang="en-US"/>
              <a:t>periods per year    = m</a:t>
            </a:r>
          </a:p>
          <a:p>
            <a:r>
              <a:rPr lang="en-US"/>
              <a:t>periods remaining = n</a:t>
            </a:r>
          </a:p>
        </p:txBody>
      </p:sp>
      <p:graphicFrame>
        <p:nvGraphicFramePr>
          <p:cNvPr id="197636" name="Object 1028"/>
          <p:cNvGraphicFramePr>
            <a:graphicFrameLocks noChangeAspect="1"/>
          </p:cNvGraphicFramePr>
          <p:nvPr/>
        </p:nvGraphicFramePr>
        <p:xfrm>
          <a:off x="2790825" y="4883150"/>
          <a:ext cx="3790950" cy="935038"/>
        </p:xfrm>
        <a:graphic>
          <a:graphicData uri="http://schemas.openxmlformats.org/presentationml/2006/ole">
            <p:oleObj spid="_x0000_s3074" name="Equation" r:id="rId4" imgW="1803240" imgH="444240" progId="Equation.3">
              <p:embed/>
            </p:oleObj>
          </a:graphicData>
        </a:graphic>
      </p:graphicFrame>
      <p:grpSp>
        <p:nvGrpSpPr>
          <p:cNvPr id="3080" name="Group 1029"/>
          <p:cNvGrpSpPr>
            <a:grpSpLocks/>
          </p:cNvGrpSpPr>
          <p:nvPr/>
        </p:nvGrpSpPr>
        <p:grpSpPr bwMode="auto">
          <a:xfrm>
            <a:off x="1822450" y="1295400"/>
            <a:ext cx="5035550" cy="1465263"/>
            <a:chOff x="1008" y="1056"/>
            <a:chExt cx="3172" cy="923"/>
          </a:xfrm>
        </p:grpSpPr>
        <p:sp>
          <p:nvSpPr>
            <p:cNvPr id="3082" name="Line 1030"/>
            <p:cNvSpPr>
              <a:spLocks noChangeShapeType="1"/>
            </p:cNvSpPr>
            <p:nvPr/>
          </p:nvSpPr>
          <p:spPr bwMode="auto">
            <a:xfrm>
              <a:off x="1100" y="1748"/>
              <a:ext cx="3024" cy="0"/>
            </a:xfrm>
            <a:prstGeom prst="line">
              <a:avLst/>
            </a:prstGeom>
            <a:noFill/>
            <a:ln w="28575">
              <a:solidFill>
                <a:schemeClr val="tx1"/>
              </a:solidFill>
              <a:round/>
              <a:headEnd/>
              <a:tailEnd type="triangle" w="med" len="med"/>
            </a:ln>
          </p:spPr>
          <p:txBody>
            <a:bodyPr/>
            <a:lstStyle/>
            <a:p>
              <a:endParaRPr lang="en-AU"/>
            </a:p>
          </p:txBody>
        </p:sp>
        <p:sp>
          <p:nvSpPr>
            <p:cNvPr id="3083" name="Line 1031"/>
            <p:cNvSpPr>
              <a:spLocks noChangeShapeType="1"/>
            </p:cNvSpPr>
            <p:nvPr/>
          </p:nvSpPr>
          <p:spPr bwMode="auto">
            <a:xfrm flipV="1">
              <a:off x="1484" y="1544"/>
              <a:ext cx="0" cy="204"/>
            </a:xfrm>
            <a:prstGeom prst="line">
              <a:avLst/>
            </a:prstGeom>
            <a:noFill/>
            <a:ln w="28575">
              <a:solidFill>
                <a:schemeClr val="tx1"/>
              </a:solidFill>
              <a:round/>
              <a:headEnd/>
              <a:tailEnd type="triangle" w="med" len="med"/>
            </a:ln>
          </p:spPr>
          <p:txBody>
            <a:bodyPr/>
            <a:lstStyle/>
            <a:p>
              <a:endParaRPr lang="en-AU"/>
            </a:p>
          </p:txBody>
        </p:sp>
        <p:sp>
          <p:nvSpPr>
            <p:cNvPr id="3084" name="Line 1032"/>
            <p:cNvSpPr>
              <a:spLocks noChangeShapeType="1"/>
            </p:cNvSpPr>
            <p:nvPr/>
          </p:nvSpPr>
          <p:spPr bwMode="auto">
            <a:xfrm flipV="1">
              <a:off x="1820" y="1544"/>
              <a:ext cx="0" cy="204"/>
            </a:xfrm>
            <a:prstGeom prst="line">
              <a:avLst/>
            </a:prstGeom>
            <a:noFill/>
            <a:ln w="28575">
              <a:solidFill>
                <a:schemeClr val="tx1"/>
              </a:solidFill>
              <a:round/>
              <a:headEnd/>
              <a:tailEnd type="triangle" w="med" len="med"/>
            </a:ln>
          </p:spPr>
          <p:txBody>
            <a:bodyPr/>
            <a:lstStyle/>
            <a:p>
              <a:endParaRPr lang="en-AU"/>
            </a:p>
          </p:txBody>
        </p:sp>
        <p:sp>
          <p:nvSpPr>
            <p:cNvPr id="3085" name="Line 1033"/>
            <p:cNvSpPr>
              <a:spLocks noChangeShapeType="1"/>
            </p:cNvSpPr>
            <p:nvPr/>
          </p:nvSpPr>
          <p:spPr bwMode="auto">
            <a:xfrm flipV="1">
              <a:off x="2156" y="1544"/>
              <a:ext cx="0" cy="204"/>
            </a:xfrm>
            <a:prstGeom prst="line">
              <a:avLst/>
            </a:prstGeom>
            <a:noFill/>
            <a:ln w="28575">
              <a:solidFill>
                <a:schemeClr val="tx1"/>
              </a:solidFill>
              <a:round/>
              <a:headEnd/>
              <a:tailEnd type="triangle" w="med" len="med"/>
            </a:ln>
          </p:spPr>
          <p:txBody>
            <a:bodyPr/>
            <a:lstStyle/>
            <a:p>
              <a:endParaRPr lang="en-AU"/>
            </a:p>
          </p:txBody>
        </p:sp>
        <p:sp>
          <p:nvSpPr>
            <p:cNvPr id="3086" name="Line 1034"/>
            <p:cNvSpPr>
              <a:spLocks noChangeShapeType="1"/>
            </p:cNvSpPr>
            <p:nvPr/>
          </p:nvSpPr>
          <p:spPr bwMode="auto">
            <a:xfrm flipV="1">
              <a:off x="2492" y="1544"/>
              <a:ext cx="0" cy="204"/>
            </a:xfrm>
            <a:prstGeom prst="line">
              <a:avLst/>
            </a:prstGeom>
            <a:noFill/>
            <a:ln w="28575">
              <a:solidFill>
                <a:schemeClr val="tx1"/>
              </a:solidFill>
              <a:round/>
              <a:headEnd/>
              <a:tailEnd type="triangle" w="med" len="med"/>
            </a:ln>
          </p:spPr>
          <p:txBody>
            <a:bodyPr/>
            <a:lstStyle/>
            <a:p>
              <a:endParaRPr lang="en-AU"/>
            </a:p>
          </p:txBody>
        </p:sp>
        <p:sp>
          <p:nvSpPr>
            <p:cNvPr id="3087" name="Line 1035"/>
            <p:cNvSpPr>
              <a:spLocks noChangeShapeType="1"/>
            </p:cNvSpPr>
            <p:nvPr/>
          </p:nvSpPr>
          <p:spPr bwMode="auto">
            <a:xfrm flipV="1">
              <a:off x="3788" y="1137"/>
              <a:ext cx="0" cy="204"/>
            </a:xfrm>
            <a:prstGeom prst="line">
              <a:avLst/>
            </a:prstGeom>
            <a:noFill/>
            <a:ln w="28575">
              <a:solidFill>
                <a:schemeClr val="tx1"/>
              </a:solidFill>
              <a:round/>
              <a:headEnd/>
              <a:tailEnd type="triangle" w="med" len="med"/>
            </a:ln>
          </p:spPr>
          <p:txBody>
            <a:bodyPr/>
            <a:lstStyle/>
            <a:p>
              <a:endParaRPr lang="en-AU"/>
            </a:p>
          </p:txBody>
        </p:sp>
        <p:sp>
          <p:nvSpPr>
            <p:cNvPr id="3088" name="Line 1036"/>
            <p:cNvSpPr>
              <a:spLocks noChangeShapeType="1"/>
            </p:cNvSpPr>
            <p:nvPr/>
          </p:nvSpPr>
          <p:spPr bwMode="auto">
            <a:xfrm flipV="1">
              <a:off x="3788" y="1300"/>
              <a:ext cx="0" cy="448"/>
            </a:xfrm>
            <a:prstGeom prst="line">
              <a:avLst/>
            </a:prstGeom>
            <a:noFill/>
            <a:ln w="28575">
              <a:solidFill>
                <a:schemeClr val="tx1"/>
              </a:solidFill>
              <a:round/>
              <a:headEnd/>
              <a:tailEnd type="triangle" w="med" len="med"/>
            </a:ln>
          </p:spPr>
          <p:txBody>
            <a:bodyPr/>
            <a:lstStyle/>
            <a:p>
              <a:endParaRPr lang="en-AU"/>
            </a:p>
          </p:txBody>
        </p:sp>
        <p:graphicFrame>
          <p:nvGraphicFramePr>
            <p:cNvPr id="3075" name="Object 1037"/>
            <p:cNvGraphicFramePr>
              <a:graphicFrameLocks noChangeAspect="1"/>
            </p:cNvGraphicFramePr>
            <p:nvPr/>
          </p:nvGraphicFramePr>
          <p:xfrm>
            <a:off x="2868" y="1530"/>
            <a:ext cx="488" cy="177"/>
          </p:xfrm>
          <a:graphic>
            <a:graphicData uri="http://schemas.openxmlformats.org/presentationml/2006/ole">
              <p:oleObj spid="_x0000_s3075" name="Equation" r:id="rId5" imgW="177480" imgH="75960" progId="Equation.3">
                <p:embed/>
              </p:oleObj>
            </a:graphicData>
          </a:graphic>
        </p:graphicFrame>
        <p:sp>
          <p:nvSpPr>
            <p:cNvPr id="3089" name="Text Box 1038"/>
            <p:cNvSpPr txBox="1">
              <a:spLocks noChangeArrowheads="1"/>
            </p:cNvSpPr>
            <p:nvPr/>
          </p:nvSpPr>
          <p:spPr bwMode="auto">
            <a:xfrm>
              <a:off x="3696" y="1748"/>
              <a:ext cx="204" cy="231"/>
            </a:xfrm>
            <a:prstGeom prst="rect">
              <a:avLst/>
            </a:prstGeom>
            <a:noFill/>
            <a:ln w="9525">
              <a:noFill/>
              <a:miter lim="800000"/>
              <a:headEnd/>
              <a:tailEnd/>
            </a:ln>
          </p:spPr>
          <p:txBody>
            <a:bodyPr wrap="none">
              <a:spAutoFit/>
            </a:bodyPr>
            <a:lstStyle/>
            <a:p>
              <a:r>
                <a:rPr lang="en-US" sz="1800"/>
                <a:t>t</a:t>
              </a:r>
              <a:r>
                <a:rPr lang="en-US" sz="1800" baseline="-25000"/>
                <a:t>n</a:t>
              </a:r>
              <a:endParaRPr lang="en-US" sz="1800"/>
            </a:p>
          </p:txBody>
        </p:sp>
        <p:sp>
          <p:nvSpPr>
            <p:cNvPr id="3090" name="Text Box 1039"/>
            <p:cNvSpPr txBox="1">
              <a:spLocks noChangeArrowheads="1"/>
            </p:cNvSpPr>
            <p:nvPr/>
          </p:nvSpPr>
          <p:spPr bwMode="auto">
            <a:xfrm>
              <a:off x="1008" y="1748"/>
              <a:ext cx="188" cy="231"/>
            </a:xfrm>
            <a:prstGeom prst="rect">
              <a:avLst/>
            </a:prstGeom>
            <a:noFill/>
            <a:ln w="9525">
              <a:noFill/>
              <a:miter lim="800000"/>
              <a:headEnd/>
              <a:tailEnd/>
            </a:ln>
          </p:spPr>
          <p:txBody>
            <a:bodyPr wrap="none">
              <a:spAutoFit/>
            </a:bodyPr>
            <a:lstStyle/>
            <a:p>
              <a:r>
                <a:rPr lang="en-US" sz="1800"/>
                <a:t>0</a:t>
              </a:r>
            </a:p>
          </p:txBody>
        </p:sp>
        <p:sp>
          <p:nvSpPr>
            <p:cNvPr id="3091" name="Text Box 1040"/>
            <p:cNvSpPr txBox="1">
              <a:spLocks noChangeArrowheads="1"/>
            </p:cNvSpPr>
            <p:nvPr/>
          </p:nvSpPr>
          <p:spPr bwMode="auto">
            <a:xfrm>
              <a:off x="1464" y="1463"/>
              <a:ext cx="364" cy="231"/>
            </a:xfrm>
            <a:prstGeom prst="rect">
              <a:avLst/>
            </a:prstGeom>
            <a:noFill/>
            <a:ln w="9525">
              <a:noFill/>
              <a:miter lim="800000"/>
              <a:headEnd/>
              <a:tailEnd/>
            </a:ln>
          </p:spPr>
          <p:txBody>
            <a:bodyPr wrap="none">
              <a:spAutoFit/>
            </a:bodyPr>
            <a:lstStyle/>
            <a:p>
              <a:r>
                <a:rPr lang="en-US" sz="1800"/>
                <a:t>C/m</a:t>
              </a:r>
            </a:p>
          </p:txBody>
        </p:sp>
        <p:sp>
          <p:nvSpPr>
            <p:cNvPr id="3092" name="Text Box 1041"/>
            <p:cNvSpPr txBox="1">
              <a:spLocks noChangeArrowheads="1"/>
            </p:cNvSpPr>
            <p:nvPr/>
          </p:nvSpPr>
          <p:spPr bwMode="auto">
            <a:xfrm>
              <a:off x="1820" y="1463"/>
              <a:ext cx="364" cy="231"/>
            </a:xfrm>
            <a:prstGeom prst="rect">
              <a:avLst/>
            </a:prstGeom>
            <a:noFill/>
            <a:ln w="9525">
              <a:noFill/>
              <a:miter lim="800000"/>
              <a:headEnd/>
              <a:tailEnd/>
            </a:ln>
          </p:spPr>
          <p:txBody>
            <a:bodyPr wrap="none">
              <a:spAutoFit/>
            </a:bodyPr>
            <a:lstStyle/>
            <a:p>
              <a:r>
                <a:rPr lang="en-US" sz="1800"/>
                <a:t>C/m</a:t>
              </a:r>
            </a:p>
          </p:txBody>
        </p:sp>
        <p:sp>
          <p:nvSpPr>
            <p:cNvPr id="3093" name="Text Box 1042"/>
            <p:cNvSpPr txBox="1">
              <a:spLocks noChangeArrowheads="1"/>
            </p:cNvSpPr>
            <p:nvPr/>
          </p:nvSpPr>
          <p:spPr bwMode="auto">
            <a:xfrm>
              <a:off x="2136" y="1463"/>
              <a:ext cx="364" cy="231"/>
            </a:xfrm>
            <a:prstGeom prst="rect">
              <a:avLst/>
            </a:prstGeom>
            <a:noFill/>
            <a:ln w="9525">
              <a:noFill/>
              <a:miter lim="800000"/>
              <a:headEnd/>
              <a:tailEnd/>
            </a:ln>
          </p:spPr>
          <p:txBody>
            <a:bodyPr wrap="none">
              <a:spAutoFit/>
            </a:bodyPr>
            <a:lstStyle/>
            <a:p>
              <a:r>
                <a:rPr lang="en-US" sz="1800"/>
                <a:t>C/m</a:t>
              </a:r>
            </a:p>
          </p:txBody>
        </p:sp>
        <p:sp>
          <p:nvSpPr>
            <p:cNvPr id="3094" name="Text Box 1043"/>
            <p:cNvSpPr txBox="1">
              <a:spLocks noChangeArrowheads="1"/>
            </p:cNvSpPr>
            <p:nvPr/>
          </p:nvSpPr>
          <p:spPr bwMode="auto">
            <a:xfrm>
              <a:off x="2492" y="1463"/>
              <a:ext cx="364" cy="231"/>
            </a:xfrm>
            <a:prstGeom prst="rect">
              <a:avLst/>
            </a:prstGeom>
            <a:noFill/>
            <a:ln w="9525">
              <a:noFill/>
              <a:miter lim="800000"/>
              <a:headEnd/>
              <a:tailEnd/>
            </a:ln>
          </p:spPr>
          <p:txBody>
            <a:bodyPr wrap="none">
              <a:spAutoFit/>
            </a:bodyPr>
            <a:lstStyle/>
            <a:p>
              <a:r>
                <a:rPr lang="en-US" sz="1800"/>
                <a:t>C/m</a:t>
              </a:r>
            </a:p>
          </p:txBody>
        </p:sp>
        <p:sp>
          <p:nvSpPr>
            <p:cNvPr id="3095" name="Text Box 1044"/>
            <p:cNvSpPr txBox="1">
              <a:spLocks noChangeArrowheads="1"/>
            </p:cNvSpPr>
            <p:nvPr/>
          </p:nvSpPr>
          <p:spPr bwMode="auto">
            <a:xfrm>
              <a:off x="3816" y="1056"/>
              <a:ext cx="364" cy="231"/>
            </a:xfrm>
            <a:prstGeom prst="rect">
              <a:avLst/>
            </a:prstGeom>
            <a:noFill/>
            <a:ln w="9525">
              <a:noFill/>
              <a:miter lim="800000"/>
              <a:headEnd/>
              <a:tailEnd/>
            </a:ln>
          </p:spPr>
          <p:txBody>
            <a:bodyPr wrap="none">
              <a:spAutoFit/>
            </a:bodyPr>
            <a:lstStyle/>
            <a:p>
              <a:r>
                <a:rPr lang="en-US" sz="1800"/>
                <a:t>C/m</a:t>
              </a:r>
            </a:p>
          </p:txBody>
        </p:sp>
        <p:sp>
          <p:nvSpPr>
            <p:cNvPr id="3096" name="Text Box 1045"/>
            <p:cNvSpPr txBox="1">
              <a:spLocks noChangeArrowheads="1"/>
            </p:cNvSpPr>
            <p:nvPr/>
          </p:nvSpPr>
          <p:spPr bwMode="auto">
            <a:xfrm>
              <a:off x="3832" y="1259"/>
              <a:ext cx="196" cy="231"/>
            </a:xfrm>
            <a:prstGeom prst="rect">
              <a:avLst/>
            </a:prstGeom>
            <a:noFill/>
            <a:ln w="9525">
              <a:noFill/>
              <a:miter lim="800000"/>
              <a:headEnd/>
              <a:tailEnd/>
            </a:ln>
          </p:spPr>
          <p:txBody>
            <a:bodyPr wrap="none">
              <a:spAutoFit/>
            </a:bodyPr>
            <a:lstStyle/>
            <a:p>
              <a:r>
                <a:rPr lang="en-US" sz="1800"/>
                <a:t>F</a:t>
              </a:r>
            </a:p>
          </p:txBody>
        </p:sp>
        <p:sp>
          <p:nvSpPr>
            <p:cNvPr id="3097" name="Text Box 1046"/>
            <p:cNvSpPr txBox="1">
              <a:spLocks noChangeArrowheads="1"/>
            </p:cNvSpPr>
            <p:nvPr/>
          </p:nvSpPr>
          <p:spPr bwMode="auto">
            <a:xfrm>
              <a:off x="1392" y="1728"/>
              <a:ext cx="204" cy="231"/>
            </a:xfrm>
            <a:prstGeom prst="rect">
              <a:avLst/>
            </a:prstGeom>
            <a:noFill/>
            <a:ln w="9525">
              <a:noFill/>
              <a:miter lim="800000"/>
              <a:headEnd/>
              <a:tailEnd/>
            </a:ln>
          </p:spPr>
          <p:txBody>
            <a:bodyPr wrap="none">
              <a:spAutoFit/>
            </a:bodyPr>
            <a:lstStyle/>
            <a:p>
              <a:r>
                <a:rPr lang="en-US" sz="1800"/>
                <a:t>t</a:t>
              </a:r>
              <a:r>
                <a:rPr lang="en-US" sz="1800" baseline="-25000"/>
                <a:t>1</a:t>
              </a:r>
              <a:endParaRPr lang="en-US" sz="1800"/>
            </a:p>
          </p:txBody>
        </p:sp>
        <p:sp>
          <p:nvSpPr>
            <p:cNvPr id="3098" name="Text Box 1047"/>
            <p:cNvSpPr txBox="1">
              <a:spLocks noChangeArrowheads="1"/>
            </p:cNvSpPr>
            <p:nvPr/>
          </p:nvSpPr>
          <p:spPr bwMode="auto">
            <a:xfrm>
              <a:off x="1716" y="1728"/>
              <a:ext cx="204" cy="231"/>
            </a:xfrm>
            <a:prstGeom prst="rect">
              <a:avLst/>
            </a:prstGeom>
            <a:noFill/>
            <a:ln w="9525">
              <a:noFill/>
              <a:miter lim="800000"/>
              <a:headEnd/>
              <a:tailEnd/>
            </a:ln>
          </p:spPr>
          <p:txBody>
            <a:bodyPr wrap="none">
              <a:spAutoFit/>
            </a:bodyPr>
            <a:lstStyle/>
            <a:p>
              <a:r>
                <a:rPr lang="en-US" sz="1800"/>
                <a:t>t</a:t>
              </a:r>
              <a:r>
                <a:rPr lang="en-US" sz="1800" baseline="-25000"/>
                <a:t>2</a:t>
              </a:r>
              <a:endParaRPr lang="en-US" sz="1800"/>
            </a:p>
          </p:txBody>
        </p:sp>
      </p:grpSp>
      <p:sp>
        <p:nvSpPr>
          <p:cNvPr id="3081" name="Rectangle 1048"/>
          <p:cNvSpPr>
            <a:spLocks noChangeArrowheads="1"/>
          </p:cNvSpPr>
          <p:nvPr/>
        </p:nvSpPr>
        <p:spPr bwMode="auto">
          <a:xfrm>
            <a:off x="1676400" y="2819400"/>
            <a:ext cx="5791200" cy="3200400"/>
          </a:xfrm>
          <a:prstGeom prst="rect">
            <a:avLst/>
          </a:prstGeom>
          <a:noFill/>
          <a:ln w="9525">
            <a:solidFill>
              <a:schemeClr val="accent2"/>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animEffect transition="in" filter="wipe(left)">
                                      <p:cBhvr>
                                        <p:cTn id="7" dur="500"/>
                                        <p:tgtEl>
                                          <p:spTgt spid="197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7635">
                                            <p:txEl>
                                              <p:pRg st="1" end="1"/>
                                            </p:txEl>
                                          </p:spTgt>
                                        </p:tgtEl>
                                        <p:attrNameLst>
                                          <p:attrName>style.visibility</p:attrName>
                                        </p:attrNameLst>
                                      </p:cBhvr>
                                      <p:to>
                                        <p:strVal val="visible"/>
                                      </p:to>
                                    </p:set>
                                    <p:animEffect transition="in" filter="wipe(left)">
                                      <p:cBhvr>
                                        <p:cTn id="12" dur="500"/>
                                        <p:tgtEl>
                                          <p:spTgt spid="1976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7635">
                                            <p:txEl>
                                              <p:pRg st="2" end="2"/>
                                            </p:txEl>
                                          </p:spTgt>
                                        </p:tgtEl>
                                        <p:attrNameLst>
                                          <p:attrName>style.visibility</p:attrName>
                                        </p:attrNameLst>
                                      </p:cBhvr>
                                      <p:to>
                                        <p:strVal val="visible"/>
                                      </p:to>
                                    </p:set>
                                    <p:animEffect transition="in" filter="wipe(left)">
                                      <p:cBhvr>
                                        <p:cTn id="17" dur="500"/>
                                        <p:tgtEl>
                                          <p:spTgt spid="1976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7635">
                                            <p:txEl>
                                              <p:pRg st="3" end="3"/>
                                            </p:txEl>
                                          </p:spTgt>
                                        </p:tgtEl>
                                        <p:attrNameLst>
                                          <p:attrName>style.visibility</p:attrName>
                                        </p:attrNameLst>
                                      </p:cBhvr>
                                      <p:to>
                                        <p:strVal val="visible"/>
                                      </p:to>
                                    </p:set>
                                    <p:animEffect transition="in" filter="wipe(left)">
                                      <p:cBhvr>
                                        <p:cTn id="22" dur="500"/>
                                        <p:tgtEl>
                                          <p:spTgt spid="1976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7635">
                                            <p:txEl>
                                              <p:pRg st="4" end="4"/>
                                            </p:txEl>
                                          </p:spTgt>
                                        </p:tgtEl>
                                        <p:attrNameLst>
                                          <p:attrName>style.visibility</p:attrName>
                                        </p:attrNameLst>
                                      </p:cBhvr>
                                      <p:to>
                                        <p:strVal val="visible"/>
                                      </p:to>
                                    </p:set>
                                    <p:animEffect transition="in" filter="wipe(left)">
                                      <p:cBhvr>
                                        <p:cTn id="27" dur="500"/>
                                        <p:tgtEl>
                                          <p:spTgt spid="1976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97636"/>
                                        </p:tgtEl>
                                        <p:attrNameLst>
                                          <p:attrName>style.visibility</p:attrName>
                                        </p:attrNameLst>
                                      </p:cBhvr>
                                      <p:to>
                                        <p:strVal val="visible"/>
                                      </p:to>
                                    </p:set>
                                    <p:animEffect transition="in" filter="wipe(left)">
                                      <p:cBhvr>
                                        <p:cTn id="32" dur="500"/>
                                        <p:tgtEl>
                                          <p:spTgt spid="197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autoUpdateAnimBg="0"/>
    </p:bldLst>
  </p:timing>
</p:sld>
</file>

<file path=ppt/theme/theme1.xml><?xml version="1.0" encoding="utf-8"?>
<a:theme xmlns:a="http://schemas.openxmlformats.org/drawingml/2006/main" name="MS&amp;E242">
  <a:themeElements>
    <a:clrScheme name="MS&amp;E24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S&amp;E24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S&amp;E24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S&amp;E24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S&amp;E24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S&amp;E24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S&amp;E24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S&amp;E24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S&amp;E24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Settings\japrimbs.DELLPC_2002\Application Data\Microsoft\Templates\MS&amp;E242.pot</Template>
  <TotalTime>3155</TotalTime>
  <Words>1223</Words>
  <Application>Microsoft Office PowerPoint</Application>
  <PresentationFormat>On-screen Show (4:3)</PresentationFormat>
  <Paragraphs>238</Paragraphs>
  <Slides>27</Slides>
  <Notes>27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3" baseType="lpstr">
      <vt:lpstr>Times New Roman</vt:lpstr>
      <vt:lpstr>Arial</vt:lpstr>
      <vt:lpstr>Symbol</vt:lpstr>
      <vt:lpstr>MS&amp;E242</vt:lpstr>
      <vt:lpstr>Microsoft Equation 3.0</vt:lpstr>
      <vt:lpstr>Microsoft Excel Worksheet</vt:lpstr>
      <vt:lpstr>Bond Duration</vt:lpstr>
      <vt:lpstr>Slide 2</vt:lpstr>
      <vt:lpstr>Slide 3</vt:lpstr>
      <vt:lpstr>Duration</vt:lpstr>
      <vt:lpstr>Macaulay Duration</vt:lpstr>
      <vt:lpstr>Macaulay Duration</vt:lpstr>
      <vt:lpstr>Macaulay Duration</vt:lpstr>
      <vt:lpstr>Macaulay Duration and Maturity</vt:lpstr>
      <vt:lpstr>Macaulay Duration Formula</vt:lpstr>
      <vt:lpstr>Slide 10</vt:lpstr>
      <vt:lpstr>Slide 11</vt:lpstr>
      <vt:lpstr>Modified Duration</vt:lpstr>
      <vt:lpstr>Modified Duration</vt:lpstr>
      <vt:lpstr>Modified Duration</vt:lpstr>
      <vt:lpstr>Slide 15</vt:lpstr>
      <vt:lpstr>Relationship between modified and Macaulay duration</vt:lpstr>
      <vt:lpstr>Relationship between modified and Macaulay duration</vt:lpstr>
      <vt:lpstr>Example</vt:lpstr>
      <vt:lpstr>Example</vt:lpstr>
      <vt:lpstr>Slide 20</vt:lpstr>
      <vt:lpstr>Duration with Spot Rates</vt:lpstr>
      <vt:lpstr>Sensitivity to Spot Rates</vt:lpstr>
      <vt:lpstr>Sensitivity to Spot Rates</vt:lpstr>
      <vt:lpstr>Duration:</vt:lpstr>
      <vt:lpstr>A Note on Simplifications for Continuous Compounding Only!</vt:lpstr>
      <vt:lpstr>Duration Example</vt:lpstr>
      <vt:lpstr>Summary</vt:lpstr>
    </vt:vector>
  </TitlesOfParts>
  <Company>Stanford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Fixed Income Security</dc:title>
  <dc:creator>japrimbs</dc:creator>
  <cp:lastModifiedBy>Dave</cp:lastModifiedBy>
  <cp:revision>148</cp:revision>
  <dcterms:created xsi:type="dcterms:W3CDTF">2001-11-28T06:17:54Z</dcterms:created>
  <dcterms:modified xsi:type="dcterms:W3CDTF">2010-08-11T21:41:21Z</dcterms:modified>
</cp:coreProperties>
</file>